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7"/>
  </p:notesMasterIdLst>
  <p:handoutMasterIdLst>
    <p:handoutMasterId r:id="rId38"/>
  </p:handoutMasterIdLst>
  <p:sldIdLst>
    <p:sldId id="256" r:id="rId3"/>
    <p:sldId id="319" r:id="rId4"/>
    <p:sldId id="257" r:id="rId5"/>
    <p:sldId id="282" r:id="rId6"/>
    <p:sldId id="329" r:id="rId7"/>
    <p:sldId id="317" r:id="rId8"/>
    <p:sldId id="316" r:id="rId9"/>
    <p:sldId id="299" r:id="rId10"/>
    <p:sldId id="296" r:id="rId11"/>
    <p:sldId id="297" r:id="rId12"/>
    <p:sldId id="301" r:id="rId13"/>
    <p:sldId id="341" r:id="rId14"/>
    <p:sldId id="307" r:id="rId15"/>
    <p:sldId id="333" r:id="rId16"/>
    <p:sldId id="318" r:id="rId17"/>
    <p:sldId id="269" r:id="rId18"/>
    <p:sldId id="270" r:id="rId19"/>
    <p:sldId id="271" r:id="rId20"/>
    <p:sldId id="272" r:id="rId21"/>
    <p:sldId id="336" r:id="rId22"/>
    <p:sldId id="313" r:id="rId23"/>
    <p:sldId id="314" r:id="rId24"/>
    <p:sldId id="315" r:id="rId25"/>
    <p:sldId id="340" r:id="rId26"/>
    <p:sldId id="306" r:id="rId27"/>
    <p:sldId id="324" r:id="rId28"/>
    <p:sldId id="325" r:id="rId29"/>
    <p:sldId id="326" r:id="rId30"/>
    <p:sldId id="338" r:id="rId31"/>
    <p:sldId id="339" r:id="rId32"/>
    <p:sldId id="309" r:id="rId33"/>
    <p:sldId id="280" r:id="rId34"/>
    <p:sldId id="285" r:id="rId35"/>
    <p:sldId id="31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9" autoAdjust="0"/>
    <p:restoredTop sz="78894" autoAdjust="0"/>
  </p:normalViewPr>
  <p:slideViewPr>
    <p:cSldViewPr snapToGrid="0">
      <p:cViewPr>
        <p:scale>
          <a:sx n="66" d="100"/>
          <a:sy n="66" d="100"/>
        </p:scale>
        <p:origin x="1560" y="516"/>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Professional</a:t>
            </a:r>
            <a:r>
              <a:rPr lang="en-US" baseline="0" dirty="0"/>
              <a:t> Movers vs. DYI Moving: </a:t>
            </a:r>
          </a:p>
          <a:p>
            <a:pPr>
              <a:defRPr/>
            </a:pPr>
            <a:r>
              <a:rPr lang="en-US" baseline="0" dirty="0"/>
              <a:t>Short Distance</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Professional Movers vs. DYI Moving: Long Distance</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10/7/2020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12</a:t>
            </a:fld>
            <a:endParaRPr lang="en-US"/>
          </a:p>
        </p:txBody>
      </p:sp>
    </p:spTree>
    <p:extLst>
      <p:ext uri="{BB962C8B-B14F-4D97-AF65-F5344CB8AC3E}">
        <p14:creationId xmlns:p14="http://schemas.microsoft.com/office/powerpoint/2010/main" val="2137730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a:t>
            </a:r>
            <a:r>
              <a:rPr lang="en-US" dirty="0" err="1"/>
              <a:t>www.realtor.com</a:t>
            </a:r>
            <a:r>
              <a:rPr lang="en-US" dirty="0"/>
              <a:t>/advice/move/unpack-like-a-pro/</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Copied blindly from Jason’s original presentation, needs adjusting.</a:t>
            </a:r>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Tree>
    <p:extLst>
      <p:ext uri="{BB962C8B-B14F-4D97-AF65-F5344CB8AC3E}">
        <p14:creationId xmlns:p14="http://schemas.microsoft.com/office/powerpoint/2010/main" val="4110866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Copied blindly from Jason’s original presentation, needs adjusting.</a:t>
            </a:r>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Tree>
    <p:extLst>
      <p:ext uri="{BB962C8B-B14F-4D97-AF65-F5344CB8AC3E}">
        <p14:creationId xmlns:p14="http://schemas.microsoft.com/office/powerpoint/2010/main" val="116589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Copied blindly from Jason’s original presentation, needs adjusting.</a:t>
            </a:r>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Tree>
    <p:extLst>
      <p:ext uri="{BB962C8B-B14F-4D97-AF65-F5344CB8AC3E}">
        <p14:creationId xmlns:p14="http://schemas.microsoft.com/office/powerpoint/2010/main" val="292454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Copied blindly from Jason’s original presentation, needs adjusting.</a:t>
            </a:r>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Tree>
    <p:extLst>
      <p:ext uri="{BB962C8B-B14F-4D97-AF65-F5344CB8AC3E}">
        <p14:creationId xmlns:p14="http://schemas.microsoft.com/office/powerpoint/2010/main" val="80661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21</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24</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25</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29</a:t>
            </a:fld>
            <a:endParaRPr lang="en-US"/>
          </a:p>
        </p:txBody>
      </p:sp>
    </p:spTree>
    <p:extLst>
      <p:ext uri="{BB962C8B-B14F-4D97-AF65-F5344CB8AC3E}">
        <p14:creationId xmlns:p14="http://schemas.microsoft.com/office/powerpoint/2010/main" val="757981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31</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33</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34</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the graphic to something more subtle (Completed by Lance)</a:t>
            </a:r>
          </a:p>
          <a:p>
            <a:endParaRPr lang="en-US" dirty="0"/>
          </a:p>
          <a:p>
            <a:r>
              <a:rPr lang="en-US" dirty="0"/>
              <a:t>Photo source: https://</a:t>
            </a:r>
            <a:r>
              <a:rPr lang="en-US" dirty="0" err="1"/>
              <a:t>www.theritemove.com</a:t>
            </a:r>
            <a:r>
              <a:rPr lang="en-US" dirty="0"/>
              <a:t>/2019/09/30/game-plan-making-sure-you-pack-up-everything-of-importance/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a:p>
            <a:r>
              <a:rPr lang="en-US" dirty="0"/>
              <a:t>TODO: adjust the header sizes for the graphs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graphic, change top from “How many boxes” to “How do I pack my belongings?”</a:t>
            </a:r>
          </a:p>
          <a:p>
            <a:r>
              <a:rPr lang="en-US" dirty="0"/>
              <a:t>Change “pack the truck” to “load the truck”</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1808633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10/7/2020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10/7/2020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10/7/2020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10/7/2020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10/7/2020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10/7/2020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10/7/2020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10/7/2020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10/7/2020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10/7/2020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10/7/2020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10/7/2020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10/7/2020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10/7/2020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10/7/2020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10/7/2020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10/7/2020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10/7/2020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10/7/2020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10/7/2020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10/7/2020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10/7/2020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10/7/2020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10/7/2020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uhaul.com/" TargetMode="Externa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s://pixabay.com/en/mobile-mobile-phone-smartphone-icon-1976104/"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microsoft.com/office/2017/06/relationships/model3d" Target="../media/model3d1.glb"/><Relationship Id="rId5" Type="http://schemas.openxmlformats.org/officeDocument/2006/relationships/image" Target="../media/image22.svg"/><Relationship Id="rId10" Type="http://schemas.openxmlformats.org/officeDocument/2006/relationships/image" Target="../media/image26.png"/><Relationship Id="rId4" Type="http://schemas.openxmlformats.org/officeDocument/2006/relationships/image" Target="../media/image21.sv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17/06/relationships/model3d" Target="../media/model3d1.glb"/><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hyperlink" Target="https://pixabay.com/en/mobile-mobile-phone-smartphone-icon-1976104/" TargetMode="External"/><Relationship Id="rId12"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36.png"/><Relationship Id="rId5" Type="http://schemas.openxmlformats.org/officeDocument/2006/relationships/hyperlink" Target="https://pixabay.com/en/truck-transportation-vehicle-158539/" TargetMode="External"/><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34.pn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1.svg"/><Relationship Id="rId18" Type="http://schemas.openxmlformats.org/officeDocument/2006/relationships/image" Target="../media/image57.png"/><Relationship Id="rId26" Type="http://schemas.openxmlformats.org/officeDocument/2006/relationships/image" Target="../media/image64.svg"/><Relationship Id="rId3" Type="http://schemas.openxmlformats.org/officeDocument/2006/relationships/image" Target="../media/image44.png"/><Relationship Id="rId21" Type="http://schemas.openxmlformats.org/officeDocument/2006/relationships/image" Target="../media/image60.svg"/><Relationship Id="rId7" Type="http://schemas.openxmlformats.org/officeDocument/2006/relationships/image" Target="../media/image48.svg"/><Relationship Id="rId12" Type="http://schemas.openxmlformats.org/officeDocument/2006/relationships/image" Target="../media/image20.png"/><Relationship Id="rId17" Type="http://schemas.openxmlformats.org/officeDocument/2006/relationships/image" Target="../media/image56.svg"/><Relationship Id="rId25" Type="http://schemas.openxmlformats.org/officeDocument/2006/relationships/image" Target="../media/image63.svg"/><Relationship Id="rId2" Type="http://schemas.openxmlformats.org/officeDocument/2006/relationships/notesSlide" Target="../notesSlides/notesSlide22.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svg"/><Relationship Id="rId24" Type="http://schemas.openxmlformats.org/officeDocument/2006/relationships/image" Target="../media/image62.png"/><Relationship Id="rId5" Type="http://schemas.openxmlformats.org/officeDocument/2006/relationships/image" Target="../media/image46.svg"/><Relationship Id="rId15" Type="http://schemas.openxmlformats.org/officeDocument/2006/relationships/image" Target="../media/image54.svg"/><Relationship Id="rId23" Type="http://schemas.openxmlformats.org/officeDocument/2006/relationships/image" Target="../media/image61.svg"/><Relationship Id="rId28" Type="http://schemas.openxmlformats.org/officeDocument/2006/relationships/image" Target="../media/image66.svg"/><Relationship Id="rId10" Type="http://schemas.openxmlformats.org/officeDocument/2006/relationships/image" Target="../media/image51.png"/><Relationship Id="rId19" Type="http://schemas.openxmlformats.org/officeDocument/2006/relationships/image" Target="../media/image58.svg"/><Relationship Id="rId4" Type="http://schemas.openxmlformats.org/officeDocument/2006/relationships/image" Target="../media/image45.svg"/><Relationship Id="rId9" Type="http://schemas.openxmlformats.org/officeDocument/2006/relationships/image" Target="../media/image50.svg"/><Relationship Id="rId14" Type="http://schemas.openxmlformats.org/officeDocument/2006/relationships/image" Target="../media/image53.png"/><Relationship Id="rId22" Type="http://schemas.openxmlformats.org/officeDocument/2006/relationships/image" Target="../media/image22.svg"/><Relationship Id="rId27"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hayesbc.com/causes-of-trailer-sway-and-how-to-prevent-them/" TargetMode="External"/><Relationship Id="rId4" Type="http://schemas.openxmlformats.org/officeDocument/2006/relationships/hyperlink" Target="http://myedmondsnews.com/2016/06/edmonds-woman-being-investigated-for-dui-after-u-haul-truck-hits-garage/"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2.jpg"/><Relationship Id="rId7" Type="http://schemas.openxmlformats.org/officeDocument/2006/relationships/hyperlink" Target="https://pixabay.com/photos/package-box-fragile-wood-plank-2072221/"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3.jpg"/><Relationship Id="rId5" Type="http://schemas.openxmlformats.org/officeDocument/2006/relationships/hyperlink" Target="https://www.pensketruckrental.com/renting-from-penske/how-to-load-a-moving-truck/" TargetMode="External"/><Relationship Id="rId4" Type="http://schemas.openxmlformats.org/officeDocument/2006/relationships/hyperlink" Target="https://courses.lumenlearning.com/suny-osuniversityphysics/chapter/12-1-conditions-for-static-equilibriu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10/7/2020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mc:Choice xmlns:p14="http://schemas.microsoft.com/office/powerpoint/2010/main" Requires="p14">
      <p:transition p14:dur="250">
        <p:pull/>
      </p:transition>
    </mc:Choice>
    <mc:Fallback>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p:txBody>
          <a:bodyPr>
            <a:noAutofit/>
          </a:bodyPr>
          <a:lstStyle/>
          <a:p>
            <a:pPr algn="ctr"/>
            <a:r>
              <a:rPr lang="en-US" sz="3200">
                <a:solidFill>
                  <a:srgbClr val="6DD1A1"/>
                </a:solidFill>
              </a:rPr>
              <a:t>Figuring out what to rent is hard!</a:t>
            </a:r>
            <a:endParaRPr lang="en-US" sz="3200" dirty="0">
              <a:solidFill>
                <a:srgbClr val="6DD1A1"/>
              </a:solidFill>
            </a:endParaRPr>
          </a:p>
        </p:txBody>
      </p:sp>
      <p:sp>
        <p:nvSpPr>
          <p:cNvPr id="10" name="Content Placeholder 9">
            <a:extLst>
              <a:ext uri="{FF2B5EF4-FFF2-40B4-BE49-F238E27FC236}">
                <a16:creationId xmlns:a16="http://schemas.microsoft.com/office/drawing/2014/main" id="{6B8BEEA3-A014-4923-9562-2FC9F32FD849}"/>
              </a:ext>
            </a:extLst>
          </p:cNvPr>
          <p:cNvSpPr>
            <a:spLocks noGrp="1"/>
          </p:cNvSpPr>
          <p:nvPr>
            <p:ph sz="half" idx="1"/>
          </p:nvPr>
        </p:nvSpPr>
        <p:spPr/>
        <p:txBody>
          <a:bodyPr/>
          <a:lstStyle/>
          <a:p>
            <a:r>
              <a:rPr lang="en-US" i="1">
                <a:solidFill>
                  <a:srgbClr val="6DD1A1"/>
                </a:solidFill>
              </a:rPr>
              <a:t>Accurately</a:t>
            </a:r>
            <a:r>
              <a:rPr lang="en-US">
                <a:solidFill>
                  <a:srgbClr val="6DD1A1"/>
                </a:solidFill>
              </a:rPr>
              <a:t> determining</a:t>
            </a:r>
          </a:p>
          <a:p>
            <a:pPr lvl="1"/>
            <a:r>
              <a:rPr lang="en-US">
                <a:solidFill>
                  <a:srgbClr val="6DD1A1"/>
                </a:solidFill>
              </a:rPr>
              <a:t>How big of a truck to get</a:t>
            </a:r>
          </a:p>
          <a:p>
            <a:pPr lvl="1"/>
            <a:r>
              <a:rPr lang="en-US">
                <a:solidFill>
                  <a:srgbClr val="6DD1A1"/>
                </a:solidFill>
              </a:rPr>
              <a:t>How many trips a move will take </a:t>
            </a:r>
            <a:br>
              <a:rPr lang="en-US">
                <a:solidFill>
                  <a:srgbClr val="6DD1A1"/>
                </a:solidFill>
              </a:rPr>
            </a:br>
            <a:r>
              <a:rPr lang="en-US">
                <a:solidFill>
                  <a:srgbClr val="6DD1A1"/>
                </a:solidFill>
              </a:rPr>
              <a:t>…is difficult. </a:t>
            </a:r>
          </a:p>
          <a:p>
            <a:r>
              <a:rPr lang="en-US">
                <a:solidFill>
                  <a:srgbClr val="6DD1A1"/>
                </a:solidFill>
              </a:rPr>
              <a:t>Rental Truck companies base their business model on this!</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10/7/2020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pic>
        <p:nvPicPr>
          <p:cNvPr id="12" name="Picture 11" descr="A truck is parked in front of a building&#10;&#10;Description automatically generated">
            <a:extLst>
              <a:ext uri="{FF2B5EF4-FFF2-40B4-BE49-F238E27FC236}">
                <a16:creationId xmlns:a16="http://schemas.microsoft.com/office/drawing/2014/main" id="{080F894A-00AA-B342-81C9-DE236739E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535" y="2362986"/>
            <a:ext cx="6144325" cy="2117574"/>
          </a:xfrm>
          <a:prstGeom prst="rect">
            <a:avLst/>
          </a:prstGeom>
        </p:spPr>
      </p:pic>
      <p:sp>
        <p:nvSpPr>
          <p:cNvPr id="15" name="TextBox 14">
            <a:extLst>
              <a:ext uri="{FF2B5EF4-FFF2-40B4-BE49-F238E27FC236}">
                <a16:creationId xmlns:a16="http://schemas.microsoft.com/office/drawing/2014/main" id="{9F0BF494-3EFD-BA43-8D51-8B5FB18EA080}"/>
              </a:ext>
            </a:extLst>
          </p:cNvPr>
          <p:cNvSpPr txBox="1"/>
          <p:nvPr/>
        </p:nvSpPr>
        <p:spPr>
          <a:xfrm>
            <a:off x="5748746" y="4645920"/>
            <a:ext cx="5723708" cy="238035"/>
          </a:xfrm>
          <a:prstGeom prst="rect">
            <a:avLst/>
          </a:prstGeom>
          <a:noFill/>
        </p:spPr>
        <p:txBody>
          <a:bodyPr wrap="square" rtlCol="0">
            <a:spAutoFit/>
          </a:bodyPr>
          <a:lstStyle/>
          <a:p>
            <a:r>
              <a:rPr lang="en-US" sz="900" dirty="0">
                <a:hlinkClick r:id="rId5"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6468-5423-4B40-9496-0C30C711C4D0}"/>
              </a:ext>
            </a:extLst>
          </p:cNvPr>
          <p:cNvSpPr>
            <a:spLocks noGrp="1"/>
          </p:cNvSpPr>
          <p:nvPr>
            <p:ph type="title"/>
          </p:nvPr>
        </p:nvSpPr>
        <p:spPr>
          <a:xfrm>
            <a:off x="643345" y="2146299"/>
            <a:ext cx="3132909" cy="1876742"/>
          </a:xfrm>
        </p:spPr>
        <p:txBody>
          <a:bodyPr/>
          <a:lstStyle/>
          <a:p>
            <a:r>
              <a:rPr lang="en-US" dirty="0"/>
              <a:t>Current Process</a:t>
            </a:r>
          </a:p>
        </p:txBody>
      </p:sp>
      <p:pic>
        <p:nvPicPr>
          <p:cNvPr id="9" name="Content Placeholder 8">
            <a:extLst>
              <a:ext uri="{FF2B5EF4-FFF2-40B4-BE49-F238E27FC236}">
                <a16:creationId xmlns:a16="http://schemas.microsoft.com/office/drawing/2014/main" id="{6F3CEE08-8981-4D49-857F-5384D974627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76063" y="0"/>
            <a:ext cx="5239873" cy="6169340"/>
          </a:xfr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10/7/2020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11</a:t>
            </a:fld>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p:txBody>
          <a:bodyPr/>
          <a:lstStyle/>
          <a:p>
            <a:r>
              <a:rPr lang="en-US" dirty="0"/>
              <a:t>DIY Movers are faced with many challenges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fld id="{E6136CC7-986A-4D2E-942B-45F182CAD74B}" type="datetime1">
              <a:rPr lang="en-US" smtClean="0"/>
              <a:t>10/7/2020</a:t>
            </a:fld>
            <a:endParaRPr lang="en-US" dirty="0"/>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fld id="{BC24384F-C969-491A-B746-B529BCC5F8BF}" type="slidenum">
              <a:rPr lang="en-US" smtClean="0"/>
              <a:pPr/>
              <a:t>12</a:t>
            </a:fld>
            <a:endParaRPr lang="en-US" dirty="0"/>
          </a:p>
        </p:txBody>
      </p:sp>
    </p:spTree>
    <p:extLst>
      <p:ext uri="{BB962C8B-B14F-4D97-AF65-F5344CB8AC3E}">
        <p14:creationId xmlns:p14="http://schemas.microsoft.com/office/powerpoint/2010/main" val="403820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10/7/2020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p:txBody>
          <a:bodyPr>
            <a:normAutofit/>
          </a:bodyPr>
          <a:lstStyle/>
          <a:p>
            <a:pPr algn="ctr"/>
            <a:r>
              <a:rPr lang="en-US" sz="3600" dirty="0" err="1"/>
              <a:t>Load.In</a:t>
            </a:r>
            <a:r>
              <a:rPr lang="en-US" sz="3600" dirty="0"/>
              <a:t> gives your move a game plan</a:t>
            </a:r>
          </a:p>
        </p:txBody>
      </p:sp>
      <p:sp>
        <p:nvSpPr>
          <p:cNvPr id="6" name="Content Placeholder 5">
            <a:extLst>
              <a:ext uri="{FF2B5EF4-FFF2-40B4-BE49-F238E27FC236}">
                <a16:creationId xmlns:a16="http://schemas.microsoft.com/office/drawing/2014/main" id="{349B7AB3-740B-4B59-BA4C-DA76A7D335BC}"/>
              </a:ext>
            </a:extLst>
          </p:cNvPr>
          <p:cNvSpPr>
            <a:spLocks noGrp="1"/>
          </p:cNvSpPr>
          <p:nvPr>
            <p:ph sz="half" idx="1"/>
          </p:nvPr>
        </p:nvSpPr>
        <p:spPr/>
        <p:txBody>
          <a:bodyPr>
            <a:normAutofit fontScale="92500" lnSpcReduction="20000"/>
          </a:bodyPr>
          <a:lstStyle/>
          <a:p>
            <a:r>
              <a:rPr lang="en-US" dirty="0"/>
              <a:t>Uses artificial intelligence and computer vision</a:t>
            </a:r>
          </a:p>
          <a:p>
            <a:pPr lvl="1"/>
            <a:r>
              <a:rPr lang="en-US" dirty="0"/>
              <a:t>Customized Expert-Level truck loading instructions</a:t>
            </a:r>
          </a:p>
          <a:p>
            <a:pPr lvl="2"/>
            <a:r>
              <a:rPr lang="en-US" dirty="0"/>
              <a:t>Takes in to account weight, priority, fragility</a:t>
            </a:r>
          </a:p>
          <a:p>
            <a:pPr lvl="1"/>
            <a:r>
              <a:rPr lang="en-US" dirty="0"/>
              <a:t>Navigable 3D map of interior of truck: never lose a box</a:t>
            </a:r>
          </a:p>
          <a:p>
            <a:pPr lvl="1"/>
            <a:r>
              <a:rPr lang="en-US" dirty="0"/>
              <a:t>Uses 3D measurements to find you </a:t>
            </a:r>
            <a:r>
              <a:rPr lang="en-US"/>
              <a:t>the b</a:t>
            </a:r>
            <a:endParaRPr lang="en-US" dirty="0"/>
          </a:p>
          <a:p>
            <a:r>
              <a:rPr lang="en-US" dirty="0"/>
              <a:t>Provides</a:t>
            </a:r>
          </a:p>
          <a:p>
            <a:pPr lvl="1"/>
            <a:endParaRPr lang="en-US" dirty="0"/>
          </a:p>
          <a:p>
            <a:pPr lvl="1"/>
            <a:r>
              <a:rPr lang="en-US" dirty="0"/>
              <a:t>Expert Tips and tricks on moving day</a:t>
            </a:r>
          </a:p>
          <a:p>
            <a:endParaRPr lang="en-US" dirty="0"/>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3"/>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4"/>
          </p:nvPr>
        </p:nvSpPr>
        <p:spPr/>
        <p:txBody>
          <a:bodyPr/>
          <a:lstStyle/>
          <a:p>
            <a:fld id="{BC24384F-C969-491A-B746-B529BCC5F8BF}" type="slidenum">
              <a:rPr lang="en-US" smtClean="0"/>
              <a:pPr/>
              <a:t>14</a:t>
            </a:fld>
            <a:endParaRPr lang="en-US" dirty="0"/>
          </a:p>
        </p:txBody>
      </p:sp>
      <p:pic>
        <p:nvPicPr>
          <p:cNvPr id="2050" name="Picture 2" descr="settle-in-unpack">
            <a:extLst>
              <a:ext uri="{FF2B5EF4-FFF2-40B4-BE49-F238E27FC236}">
                <a16:creationId xmlns:a16="http://schemas.microsoft.com/office/drawing/2014/main" id="{BD31F6E2-33B0-4844-863E-A473F00883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545151"/>
            <a:ext cx="5181600" cy="29122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466667-214B-A74A-9193-83197F53D095}"/>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74358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612493" y="598990"/>
            <a:ext cx="5937813" cy="2862322"/>
          </a:xfrm>
          <a:prstGeom prst="rect">
            <a:avLst/>
          </a:prstGeom>
          <a:noFill/>
        </p:spPr>
        <p:txBody>
          <a:bodyPr wrap="square" rtlCol="0">
            <a:spAutoFit/>
          </a:bodyPr>
          <a:lstStyle/>
          <a:p>
            <a:r>
              <a:rPr lang="en-US" sz="6000" dirty="0"/>
              <a:t>What Can </a:t>
            </a:r>
            <a:r>
              <a:rPr lang="en-US" sz="6000" dirty="0" err="1"/>
              <a:t>Load.In</a:t>
            </a:r>
            <a:r>
              <a:rPr lang="en-US" sz="6000" dirty="0"/>
              <a:t> Do </a:t>
            </a:r>
          </a:p>
          <a:p>
            <a:r>
              <a:rPr lang="en-US" sz="6000" dirty="0"/>
              <a:t>For You?</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10/7/2020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16</a:t>
            </a:fld>
            <a:endParaRPr lang="en-US"/>
          </a:p>
        </p:txBody>
      </p:sp>
      <p:pic>
        <p:nvPicPr>
          <p:cNvPr id="5" name="Picture 4" descr="A screen shot of a computer&#10;&#10;Description automatically generated">
            <a:extLst>
              <a:ext uri="{FF2B5EF4-FFF2-40B4-BE49-F238E27FC236}">
                <a16:creationId xmlns:a16="http://schemas.microsoft.com/office/drawing/2014/main" id="{F3DB885F-2455-4CF5-B165-0F55AA35286E}"/>
              </a:ext>
            </a:extLst>
          </p:cNvPr>
          <p:cNvPicPr>
            <a:picLocks noChangeAspect="1"/>
          </p:cNvPicPr>
          <p:nvPr/>
        </p:nvPicPr>
        <p:blipFill>
          <a:blip r:embed="rId3">
            <a:biLevel thresh="2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90024" y="1873478"/>
            <a:ext cx="4123418" cy="4123418"/>
          </a:xfrm>
          <a:prstGeom prst="rect">
            <a:avLst/>
          </a:prstGeom>
          <a:scene3d>
            <a:camera prst="perspectiveLeft"/>
            <a:lightRig rig="threePt" dir="t"/>
          </a:scene3d>
        </p:spPr>
      </p:pic>
      <p:grpSp>
        <p:nvGrpSpPr>
          <p:cNvPr id="34" name="Group 33">
            <a:extLst>
              <a:ext uri="{FF2B5EF4-FFF2-40B4-BE49-F238E27FC236}">
                <a16:creationId xmlns:a16="http://schemas.microsoft.com/office/drawing/2014/main" id="{43F932B9-A71C-468A-A267-9AF58195D58B}"/>
              </a:ext>
            </a:extLst>
          </p:cNvPr>
          <p:cNvGrpSpPr/>
          <p:nvPr/>
        </p:nvGrpSpPr>
        <p:grpSpPr>
          <a:xfrm>
            <a:off x="7013760" y="553359"/>
            <a:ext cx="7199086" cy="4969555"/>
            <a:chOff x="6357257" y="553359"/>
            <a:chExt cx="7199086" cy="4969555"/>
          </a:xfrm>
        </p:grpSpPr>
        <p:pic>
          <p:nvPicPr>
            <p:cNvPr id="8" name="Graphic 7" descr="Box">
              <a:extLst>
                <a:ext uri="{FF2B5EF4-FFF2-40B4-BE49-F238E27FC236}">
                  <a16:creationId xmlns:a16="http://schemas.microsoft.com/office/drawing/2014/main" id="{677A769A-C2DE-4FE5-ACD8-56AD502EED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7257" y="2412548"/>
              <a:ext cx="1763486" cy="1763486"/>
            </a:xfrm>
            <a:prstGeom prst="rect">
              <a:avLst/>
            </a:prstGeom>
          </p:spPr>
        </p:pic>
        <p:pic>
          <p:nvPicPr>
            <p:cNvPr id="9" name="Graphic 8" descr="Box">
              <a:extLst>
                <a:ext uri="{FF2B5EF4-FFF2-40B4-BE49-F238E27FC236}">
                  <a16:creationId xmlns:a16="http://schemas.microsoft.com/office/drawing/2014/main" id="{7BCAFC43-85BA-4089-9771-5201E391CA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9610" y="2277611"/>
              <a:ext cx="3245303" cy="3245303"/>
            </a:xfrm>
            <a:prstGeom prst="rect">
              <a:avLst/>
            </a:prstGeom>
          </p:spPr>
        </p:pic>
        <p:pic>
          <p:nvPicPr>
            <p:cNvPr id="10" name="Graphic 9" descr="Box">
              <a:extLst>
                <a:ext uri="{FF2B5EF4-FFF2-40B4-BE49-F238E27FC236}">
                  <a16:creationId xmlns:a16="http://schemas.microsoft.com/office/drawing/2014/main" id="{256B9F76-0DA4-4A9B-AE77-857D8C7521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9000" y="1192667"/>
              <a:ext cx="1763486" cy="1763486"/>
            </a:xfrm>
            <a:prstGeom prst="rect">
              <a:avLst/>
            </a:prstGeom>
          </p:spPr>
        </p:pic>
        <p:pic>
          <p:nvPicPr>
            <p:cNvPr id="11" name="Graphic 10" descr="Box">
              <a:extLst>
                <a:ext uri="{FF2B5EF4-FFF2-40B4-BE49-F238E27FC236}">
                  <a16:creationId xmlns:a16="http://schemas.microsoft.com/office/drawing/2014/main" id="{3322A26E-DDFC-49D8-9522-F58C3C7BC7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62871" y="553359"/>
              <a:ext cx="3245303" cy="3245303"/>
            </a:xfrm>
            <a:prstGeom prst="rect">
              <a:avLst/>
            </a:prstGeom>
          </p:spPr>
        </p:pic>
        <p:pic>
          <p:nvPicPr>
            <p:cNvPr id="12" name="Graphic 11" descr="Box">
              <a:extLst>
                <a:ext uri="{FF2B5EF4-FFF2-40B4-BE49-F238E27FC236}">
                  <a16:creationId xmlns:a16="http://schemas.microsoft.com/office/drawing/2014/main" id="{AD37E74E-B315-4B87-B26C-A305060047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125" y="3748542"/>
              <a:ext cx="1763486" cy="1763486"/>
            </a:xfrm>
            <a:prstGeom prst="rect">
              <a:avLst/>
            </a:prstGeom>
          </p:spPr>
        </p:pic>
        <p:pic>
          <p:nvPicPr>
            <p:cNvPr id="13" name="Graphic 12" descr="Box">
              <a:extLst>
                <a:ext uri="{FF2B5EF4-FFF2-40B4-BE49-F238E27FC236}">
                  <a16:creationId xmlns:a16="http://schemas.microsoft.com/office/drawing/2014/main" id="{98BAD59D-3D00-4738-AE42-62DA0B2D68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92857" y="2701245"/>
              <a:ext cx="1763486" cy="1763486"/>
            </a:xfrm>
            <a:prstGeom prst="rect">
              <a:avLst/>
            </a:prstGeom>
          </p:spPr>
        </p:pic>
      </p:grpSp>
      <p:pic>
        <p:nvPicPr>
          <p:cNvPr id="14" name="Picture 13" descr="A screen shot of a computer&#10;&#10;Description automatically generated">
            <a:extLst>
              <a:ext uri="{FF2B5EF4-FFF2-40B4-BE49-F238E27FC236}">
                <a16:creationId xmlns:a16="http://schemas.microsoft.com/office/drawing/2014/main" id="{FA1FC23C-78FA-427B-AF05-1B098F1C3156}"/>
              </a:ext>
            </a:extLst>
          </p:cNvPr>
          <p:cNvPicPr>
            <a:picLocks noChangeAspect="1"/>
          </p:cNvPicPr>
          <p:nvPr/>
        </p:nvPicPr>
        <p:blipFill>
          <a:blip r:embed="rId3">
            <a:biLevel thresh="2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926797" y="1873478"/>
            <a:ext cx="4123418" cy="4123418"/>
          </a:xfrm>
          <a:prstGeom prst="rect">
            <a:avLst/>
          </a:prstGeom>
          <a:scene3d>
            <a:camera prst="perspectiveLeft"/>
            <a:lightRig rig="threePt" dir="t"/>
          </a:scene3d>
        </p:spPr>
      </p:pic>
      <p:sp>
        <p:nvSpPr>
          <p:cNvPr id="15" name="Oval 14">
            <a:extLst>
              <a:ext uri="{FF2B5EF4-FFF2-40B4-BE49-F238E27FC236}">
                <a16:creationId xmlns:a16="http://schemas.microsoft.com/office/drawing/2014/main" id="{9124E90B-5110-4237-9BB5-AC33F35659CE}"/>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7B294AE-3364-418D-B0BE-25ED10DE6A12}"/>
              </a:ext>
            </a:extLst>
          </p:cNvPr>
          <p:cNvCxnSpPr>
            <a:cxnSpLocks/>
          </p:cNvCxnSpPr>
          <p:nvPr/>
        </p:nvCxnSpPr>
        <p:spPr>
          <a:xfrm flipV="1">
            <a:off x="6241095" y="-485924"/>
            <a:ext cx="2022957" cy="2782007"/>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E2B0409-7DE4-49AD-BD8C-86C7FFC68E41}"/>
              </a:ext>
            </a:extLst>
          </p:cNvPr>
          <p:cNvCxnSpPr>
            <a:cxnSpLocks/>
          </p:cNvCxnSpPr>
          <p:nvPr/>
        </p:nvCxnSpPr>
        <p:spPr>
          <a:xfrm>
            <a:off x="6824719" y="3725030"/>
            <a:ext cx="3554105" cy="2642206"/>
          </a:xfrm>
          <a:prstGeom prst="line">
            <a:avLst/>
          </a:prstGeom>
          <a:ln w="76200"/>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F1E2CB4C-E16B-4F1B-92B3-63F3788538D4}"/>
              </a:ext>
            </a:extLst>
          </p:cNvPr>
          <p:cNvGrpSpPr/>
          <p:nvPr/>
        </p:nvGrpSpPr>
        <p:grpSpPr>
          <a:xfrm>
            <a:off x="5089048" y="3251854"/>
            <a:ext cx="1832214" cy="1264784"/>
            <a:chOff x="-1576858" y="521154"/>
            <a:chExt cx="7199086" cy="4969555"/>
          </a:xfrm>
        </p:grpSpPr>
        <p:pic>
          <p:nvPicPr>
            <p:cNvPr id="24" name="Graphic 23" descr="Box">
              <a:extLst>
                <a:ext uri="{FF2B5EF4-FFF2-40B4-BE49-F238E27FC236}">
                  <a16:creationId xmlns:a16="http://schemas.microsoft.com/office/drawing/2014/main" id="{0A3B7F8D-BA62-4A87-A1AD-EB18CE07DF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76858" y="2380343"/>
              <a:ext cx="1763486" cy="1763486"/>
            </a:xfrm>
            <a:prstGeom prst="rect">
              <a:avLst/>
            </a:prstGeom>
          </p:spPr>
        </p:pic>
        <p:pic>
          <p:nvPicPr>
            <p:cNvPr id="25" name="Graphic 24" descr="Box">
              <a:extLst>
                <a:ext uri="{FF2B5EF4-FFF2-40B4-BE49-F238E27FC236}">
                  <a16:creationId xmlns:a16="http://schemas.microsoft.com/office/drawing/2014/main" id="{5A073915-55D3-4E21-BF8C-C61268FA32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505" y="2245406"/>
              <a:ext cx="3245303" cy="3245303"/>
            </a:xfrm>
            <a:prstGeom prst="rect">
              <a:avLst/>
            </a:prstGeom>
          </p:spPr>
        </p:pic>
        <p:pic>
          <p:nvPicPr>
            <p:cNvPr id="26" name="Graphic 25" descr="Box">
              <a:extLst>
                <a:ext uri="{FF2B5EF4-FFF2-40B4-BE49-F238E27FC236}">
                  <a16:creationId xmlns:a16="http://schemas.microsoft.com/office/drawing/2014/main" id="{229BF11C-E8C8-4DD8-8383-FA72417B3B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115" y="1160462"/>
              <a:ext cx="1763486" cy="1763486"/>
            </a:xfrm>
            <a:prstGeom prst="rect">
              <a:avLst/>
            </a:prstGeom>
          </p:spPr>
        </p:pic>
        <p:pic>
          <p:nvPicPr>
            <p:cNvPr id="27" name="Graphic 26" descr="Box">
              <a:extLst>
                <a:ext uri="{FF2B5EF4-FFF2-40B4-BE49-F238E27FC236}">
                  <a16:creationId xmlns:a16="http://schemas.microsoft.com/office/drawing/2014/main" id="{496BDBEC-083B-48D8-B703-4D45F02F9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8756" y="521154"/>
              <a:ext cx="3245303" cy="3245303"/>
            </a:xfrm>
            <a:prstGeom prst="rect">
              <a:avLst/>
            </a:prstGeom>
          </p:spPr>
        </p:pic>
        <p:pic>
          <p:nvPicPr>
            <p:cNvPr id="28" name="Graphic 27" descr="Box">
              <a:extLst>
                <a:ext uri="{FF2B5EF4-FFF2-40B4-BE49-F238E27FC236}">
                  <a16:creationId xmlns:a16="http://schemas.microsoft.com/office/drawing/2014/main" id="{9D4ED5D7-B904-4F8E-B635-B20B5DE0D8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52010" y="3716337"/>
              <a:ext cx="1763486" cy="1763486"/>
            </a:xfrm>
            <a:prstGeom prst="rect">
              <a:avLst/>
            </a:prstGeom>
          </p:spPr>
        </p:pic>
        <p:pic>
          <p:nvPicPr>
            <p:cNvPr id="29" name="Graphic 28" descr="Box">
              <a:extLst>
                <a:ext uri="{FF2B5EF4-FFF2-40B4-BE49-F238E27FC236}">
                  <a16:creationId xmlns:a16="http://schemas.microsoft.com/office/drawing/2014/main" id="{E23D213B-A9F4-4B59-A7A0-AB3258629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58742" y="2669040"/>
              <a:ext cx="1763486" cy="1763486"/>
            </a:xfrm>
            <a:prstGeom prst="rect">
              <a:avLst/>
            </a:prstGeom>
          </p:spPr>
        </p:pic>
      </p:grpSp>
      <p:sp>
        <p:nvSpPr>
          <p:cNvPr id="35" name="Title 3">
            <a:extLst>
              <a:ext uri="{FF2B5EF4-FFF2-40B4-BE49-F238E27FC236}">
                <a16:creationId xmlns:a16="http://schemas.microsoft.com/office/drawing/2014/main" id="{DE70E3B0-E7B8-49C9-91C4-61E4CD5AB391}"/>
              </a:ext>
            </a:extLst>
          </p:cNvPr>
          <p:cNvSpPr>
            <a:spLocks noGrp="1"/>
          </p:cNvSpPr>
          <p:nvPr>
            <p:ph type="title"/>
          </p:nvPr>
        </p:nvSpPr>
        <p:spPr>
          <a:xfrm>
            <a:off x="195419" y="211111"/>
            <a:ext cx="4422253" cy="6510364"/>
          </a:xfrm>
        </p:spPr>
        <p:txBody>
          <a:bodyPr>
            <a:normAutofit/>
          </a:bodyPr>
          <a:lstStyle/>
          <a:p>
            <a:pPr algn="ctr">
              <a:lnSpc>
                <a:spcPct val="150000"/>
              </a:lnSpc>
            </a:pPr>
            <a:r>
              <a:rPr lang="en-US" sz="4000" dirty="0"/>
              <a:t>1. Use a phone camera to capture multiple images of objects that need to be loaded.</a:t>
            </a:r>
          </a:p>
        </p:txBody>
      </p:sp>
    </p:spTree>
    <p:extLst>
      <p:ext uri="{BB962C8B-B14F-4D97-AF65-F5344CB8AC3E}">
        <p14:creationId xmlns:p14="http://schemas.microsoft.com/office/powerpoint/2010/main" val="152594577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17</a:t>
            </a:fld>
            <a:endParaRPr lang="en-US"/>
          </a:p>
        </p:txBody>
      </p:sp>
      <p:grpSp>
        <p:nvGrpSpPr>
          <p:cNvPr id="34" name="Group 33">
            <a:extLst>
              <a:ext uri="{FF2B5EF4-FFF2-40B4-BE49-F238E27FC236}">
                <a16:creationId xmlns:a16="http://schemas.microsoft.com/office/drawing/2014/main" id="{43F932B9-A71C-468A-A267-9AF58195D58B}"/>
              </a:ext>
            </a:extLst>
          </p:cNvPr>
          <p:cNvGrpSpPr/>
          <p:nvPr/>
        </p:nvGrpSpPr>
        <p:grpSpPr>
          <a:xfrm>
            <a:off x="4817580" y="211111"/>
            <a:ext cx="4927958" cy="3401787"/>
            <a:chOff x="6357257" y="553359"/>
            <a:chExt cx="7199086" cy="4969555"/>
          </a:xfrm>
        </p:grpSpPr>
        <p:pic>
          <p:nvPicPr>
            <p:cNvPr id="8" name="Graphic 7" descr="Box">
              <a:extLst>
                <a:ext uri="{FF2B5EF4-FFF2-40B4-BE49-F238E27FC236}">
                  <a16:creationId xmlns:a16="http://schemas.microsoft.com/office/drawing/2014/main" id="{677A769A-C2DE-4FE5-ACD8-56AD502EED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7257" y="2412548"/>
              <a:ext cx="1763486" cy="1763486"/>
            </a:xfrm>
            <a:prstGeom prst="rect">
              <a:avLst/>
            </a:prstGeom>
          </p:spPr>
        </p:pic>
        <p:pic>
          <p:nvPicPr>
            <p:cNvPr id="9" name="Graphic 8" descr="Box">
              <a:extLst>
                <a:ext uri="{FF2B5EF4-FFF2-40B4-BE49-F238E27FC236}">
                  <a16:creationId xmlns:a16="http://schemas.microsoft.com/office/drawing/2014/main" id="{7BCAFC43-85BA-4089-9771-5201E391C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89610" y="2277611"/>
              <a:ext cx="3245303" cy="3245303"/>
            </a:xfrm>
            <a:prstGeom prst="rect">
              <a:avLst/>
            </a:prstGeom>
          </p:spPr>
        </p:pic>
        <p:pic>
          <p:nvPicPr>
            <p:cNvPr id="10" name="Graphic 9" descr="Box">
              <a:extLst>
                <a:ext uri="{FF2B5EF4-FFF2-40B4-BE49-F238E27FC236}">
                  <a16:creationId xmlns:a16="http://schemas.microsoft.com/office/drawing/2014/main" id="{256B9F76-0DA4-4A9B-AE77-857D8C7521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9000" y="1192667"/>
              <a:ext cx="1763486" cy="1763486"/>
            </a:xfrm>
            <a:prstGeom prst="rect">
              <a:avLst/>
            </a:prstGeom>
          </p:spPr>
        </p:pic>
        <p:pic>
          <p:nvPicPr>
            <p:cNvPr id="11" name="Graphic 10" descr="Box">
              <a:extLst>
                <a:ext uri="{FF2B5EF4-FFF2-40B4-BE49-F238E27FC236}">
                  <a16:creationId xmlns:a16="http://schemas.microsoft.com/office/drawing/2014/main" id="{3322A26E-DDFC-49D8-9522-F58C3C7BC7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62871" y="553359"/>
              <a:ext cx="3245303" cy="3245303"/>
            </a:xfrm>
            <a:prstGeom prst="rect">
              <a:avLst/>
            </a:prstGeom>
          </p:spPr>
        </p:pic>
        <p:pic>
          <p:nvPicPr>
            <p:cNvPr id="12" name="Graphic 11" descr="Box">
              <a:extLst>
                <a:ext uri="{FF2B5EF4-FFF2-40B4-BE49-F238E27FC236}">
                  <a16:creationId xmlns:a16="http://schemas.microsoft.com/office/drawing/2014/main" id="{AD37E74E-B315-4B87-B26C-A305060047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86125" y="3748542"/>
              <a:ext cx="1763486" cy="1763486"/>
            </a:xfrm>
            <a:prstGeom prst="rect">
              <a:avLst/>
            </a:prstGeom>
          </p:spPr>
        </p:pic>
        <p:pic>
          <p:nvPicPr>
            <p:cNvPr id="13" name="Graphic 12" descr="Box">
              <a:extLst>
                <a:ext uri="{FF2B5EF4-FFF2-40B4-BE49-F238E27FC236}">
                  <a16:creationId xmlns:a16="http://schemas.microsoft.com/office/drawing/2014/main" id="{98BAD59D-3D00-4738-AE42-62DA0B2D68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92857" y="2701245"/>
              <a:ext cx="1763486" cy="1763486"/>
            </a:xfrm>
            <a:prstGeom prst="rect">
              <a:avLst/>
            </a:prstGeom>
          </p:spPr>
        </p:pic>
      </p:grpSp>
      <p:sp>
        <p:nvSpPr>
          <p:cNvPr id="15" name="Oval 14">
            <a:extLst>
              <a:ext uri="{FF2B5EF4-FFF2-40B4-BE49-F238E27FC236}">
                <a16:creationId xmlns:a16="http://schemas.microsoft.com/office/drawing/2014/main" id="{9124E90B-5110-4237-9BB5-AC33F35659CE}"/>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3">
            <a:extLst>
              <a:ext uri="{FF2B5EF4-FFF2-40B4-BE49-F238E27FC236}">
                <a16:creationId xmlns:a16="http://schemas.microsoft.com/office/drawing/2014/main" id="{DE70E3B0-E7B8-49C9-91C4-61E4CD5AB391}"/>
              </a:ext>
            </a:extLst>
          </p:cNvPr>
          <p:cNvSpPr>
            <a:spLocks noGrp="1"/>
          </p:cNvSpPr>
          <p:nvPr>
            <p:ph type="title"/>
          </p:nvPr>
        </p:nvSpPr>
        <p:spPr>
          <a:xfrm>
            <a:off x="195419" y="211111"/>
            <a:ext cx="4422253" cy="3040743"/>
          </a:xfrm>
        </p:spPr>
        <p:txBody>
          <a:bodyPr>
            <a:normAutofit fontScale="90000"/>
          </a:bodyPr>
          <a:lstStyle/>
          <a:p>
            <a:pPr algn="ctr">
              <a:lnSpc>
                <a:spcPct val="150000"/>
              </a:lnSpc>
            </a:pPr>
            <a:r>
              <a:rPr lang="en-US" sz="4000" dirty="0"/>
              <a:t>2. Using photogrammetry,</a:t>
            </a:r>
            <a:br>
              <a:rPr lang="en-US" sz="4000" dirty="0"/>
            </a:br>
            <a:r>
              <a:rPr lang="en-US" sz="4000" dirty="0"/>
              <a:t>create 3D models from those images</a:t>
            </a:r>
          </a:p>
        </p:txBody>
      </p:sp>
      <p:grpSp>
        <p:nvGrpSpPr>
          <p:cNvPr id="4" name="Group 3">
            <a:extLst>
              <a:ext uri="{FF2B5EF4-FFF2-40B4-BE49-F238E27FC236}">
                <a16:creationId xmlns:a16="http://schemas.microsoft.com/office/drawing/2014/main" id="{CE24DD61-D097-417D-80BA-A4AF14565908}"/>
              </a:ext>
            </a:extLst>
          </p:cNvPr>
          <p:cNvGrpSpPr/>
          <p:nvPr/>
        </p:nvGrpSpPr>
        <p:grpSpPr>
          <a:xfrm>
            <a:off x="7426928" y="3291224"/>
            <a:ext cx="4765072" cy="3173766"/>
            <a:chOff x="6668862" y="376617"/>
            <a:chExt cx="4765072" cy="3173766"/>
          </a:xfrm>
        </p:grpSpPr>
        <mc:AlternateContent xmlns:mc="http://schemas.openxmlformats.org/markup-compatibility/2006">
          <mc:Choice xmlns:am3d="http://schemas.microsoft.com/office/drawing/2017/model3d" Requires="am3d">
            <p:graphicFrame>
              <p:nvGraphicFramePr>
                <p:cNvPr id="2" name="3D Model 1" descr="Light Gray Cube">
                  <a:extLst>
                    <a:ext uri="{FF2B5EF4-FFF2-40B4-BE49-F238E27FC236}">
                      <a16:creationId xmlns:a16="http://schemas.microsoft.com/office/drawing/2014/main" id="{E29672B6-EA1E-43FE-8BC5-3C9A87A9CF42}"/>
                    </a:ext>
                  </a:extLst>
                </p:cNvPr>
                <p:cNvGraphicFramePr>
                  <a:graphicFrameLocks noChangeAspect="1"/>
                </p:cNvGraphicFramePr>
                <p:nvPr/>
              </p:nvGraphicFramePr>
              <p:xfrm>
                <a:off x="7658100" y="1642032"/>
                <a:ext cx="1719589" cy="1908351"/>
              </p:xfrm>
              <a:graphic>
                <a:graphicData uri="http://schemas.microsoft.com/office/drawing/2017/model3d">
                  <am3d:model3d r:embed="rId6">
                    <am3d:spPr>
                      <a:xfrm>
                        <a:off x="0" y="0"/>
                        <a:ext cx="1719589" cy="1908351"/>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7"/>
                    </am3d:raster>
                    <am3d:objViewport viewportSz="1937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ight Gray Cube">
                  <a:extLst>
                    <a:ext uri="{FF2B5EF4-FFF2-40B4-BE49-F238E27FC236}">
                      <a16:creationId xmlns:a16="http://schemas.microsoft.com/office/drawing/2014/main" id="{E29672B6-EA1E-43FE-8BC5-3C9A87A9CF42}"/>
                    </a:ext>
                  </a:extLst>
                </p:cNvPr>
                <p:cNvPicPr>
                  <a:picLocks noGrp="1" noRot="1" noChangeAspect="1" noMove="1" noResize="1" noEditPoints="1" noAdjustHandles="1" noChangeArrowheads="1" noChangeShapeType="1" noCrop="1"/>
                </p:cNvPicPr>
                <p:nvPr/>
              </p:nvPicPr>
              <p:blipFill>
                <a:blip r:embed="rId7"/>
                <a:stretch>
                  <a:fillRect/>
                </a:stretch>
              </p:blipFill>
              <p:spPr>
                <a:xfrm>
                  <a:off x="8416166" y="4556639"/>
                  <a:ext cx="1719589" cy="19083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Light Gray Cube">
                  <a:extLst>
                    <a:ext uri="{FF2B5EF4-FFF2-40B4-BE49-F238E27FC236}">
                      <a16:creationId xmlns:a16="http://schemas.microsoft.com/office/drawing/2014/main" id="{43E18240-5B27-4D41-AFD9-40FCD2B90382}"/>
                    </a:ext>
                  </a:extLst>
                </p:cNvPr>
                <p:cNvGraphicFramePr>
                  <a:graphicFrameLocks noChangeAspect="1"/>
                </p:cNvGraphicFramePr>
                <p:nvPr/>
              </p:nvGraphicFramePr>
              <p:xfrm>
                <a:off x="8994090" y="376617"/>
                <a:ext cx="1719590" cy="1908352"/>
              </p:xfrm>
              <a:graphic>
                <a:graphicData uri="http://schemas.microsoft.com/office/drawing/2017/model3d">
                  <am3d:model3d r:embed="rId6">
                    <am3d:spPr>
                      <a:xfrm>
                        <a:off x="0" y="0"/>
                        <a:ext cx="1719590" cy="1908352"/>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8"/>
                    </am3d:raster>
                    <am3d:objViewport viewportSz="19377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Light Gray Cube">
                  <a:extLst>
                    <a:ext uri="{FF2B5EF4-FFF2-40B4-BE49-F238E27FC236}">
                      <a16:creationId xmlns:a16="http://schemas.microsoft.com/office/drawing/2014/main" id="{43E18240-5B27-4D41-AFD9-40FCD2B90382}"/>
                    </a:ext>
                  </a:extLst>
                </p:cNvPr>
                <p:cNvPicPr>
                  <a:picLocks noGrp="1" noRot="1" noChangeAspect="1" noMove="1" noResize="1" noEditPoints="1" noAdjustHandles="1" noChangeArrowheads="1" noChangeShapeType="1" noCrop="1"/>
                </p:cNvPicPr>
                <p:nvPr/>
              </p:nvPicPr>
              <p:blipFill>
                <a:blip r:embed="rId8"/>
                <a:stretch>
                  <a:fillRect/>
                </a:stretch>
              </p:blipFill>
              <p:spPr>
                <a:xfrm>
                  <a:off x="9752156" y="3291224"/>
                  <a:ext cx="1719590" cy="19083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Light Gray Cube">
                  <a:extLst>
                    <a:ext uri="{FF2B5EF4-FFF2-40B4-BE49-F238E27FC236}">
                      <a16:creationId xmlns:a16="http://schemas.microsoft.com/office/drawing/2014/main" id="{1FC24191-9E27-48DE-B614-6E398A66B274}"/>
                    </a:ext>
                  </a:extLst>
                </p:cNvPr>
                <p:cNvGraphicFramePr>
                  <a:graphicFrameLocks noChangeAspect="1"/>
                </p:cNvGraphicFramePr>
                <p:nvPr/>
              </p:nvGraphicFramePr>
              <p:xfrm>
                <a:off x="6668862" y="1541602"/>
                <a:ext cx="983529" cy="1091491"/>
              </p:xfrm>
              <a:graphic>
                <a:graphicData uri="http://schemas.microsoft.com/office/drawing/2017/model3d">
                  <am3d:model3d r:embed="rId6">
                    <am3d:spPr>
                      <a:xfrm>
                        <a:off x="0" y="0"/>
                        <a:ext cx="983529" cy="1091491"/>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9"/>
                    </am3d:raster>
                    <am3d:objViewport viewportSz="1108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Light Gray Cube">
                  <a:extLst>
                    <a:ext uri="{FF2B5EF4-FFF2-40B4-BE49-F238E27FC236}">
                      <a16:creationId xmlns:a16="http://schemas.microsoft.com/office/drawing/2014/main" id="{1FC24191-9E27-48DE-B614-6E398A66B274}"/>
                    </a:ext>
                  </a:extLst>
                </p:cNvPr>
                <p:cNvPicPr>
                  <a:picLocks noGrp="1" noRot="1" noChangeAspect="1" noMove="1" noResize="1" noEditPoints="1" noAdjustHandles="1" noChangeArrowheads="1" noChangeShapeType="1" noCrop="1"/>
                </p:cNvPicPr>
                <p:nvPr/>
              </p:nvPicPr>
              <p:blipFill>
                <a:blip r:embed="rId9"/>
                <a:stretch>
                  <a:fillRect/>
                </a:stretch>
              </p:blipFill>
              <p:spPr>
                <a:xfrm>
                  <a:off x="7426928" y="4456209"/>
                  <a:ext cx="983529" cy="10914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Light Gray Cube">
                  <a:extLst>
                    <a:ext uri="{FF2B5EF4-FFF2-40B4-BE49-F238E27FC236}">
                      <a16:creationId xmlns:a16="http://schemas.microsoft.com/office/drawing/2014/main" id="{FEECD3CF-B68E-4852-877B-58BE2A222204}"/>
                    </a:ext>
                  </a:extLst>
                </p:cNvPr>
                <p:cNvGraphicFramePr>
                  <a:graphicFrameLocks noChangeAspect="1"/>
                </p:cNvGraphicFramePr>
                <p:nvPr/>
              </p:nvGraphicFramePr>
              <p:xfrm>
                <a:off x="7317912" y="660937"/>
                <a:ext cx="983528" cy="1091492"/>
              </p:xfrm>
              <a:graphic>
                <a:graphicData uri="http://schemas.microsoft.com/office/drawing/2017/model3d">
                  <am3d:model3d r:embed="rId6">
                    <am3d:spPr>
                      <a:xfrm>
                        <a:off x="0" y="0"/>
                        <a:ext cx="983528" cy="1091492"/>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10"/>
                    </am3d:raster>
                    <am3d:objViewport viewportSz="11082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Light Gray Cube">
                  <a:extLst>
                    <a:ext uri="{FF2B5EF4-FFF2-40B4-BE49-F238E27FC236}">
                      <a16:creationId xmlns:a16="http://schemas.microsoft.com/office/drawing/2014/main" id="{FEECD3CF-B68E-4852-877B-58BE2A222204}"/>
                    </a:ext>
                  </a:extLst>
                </p:cNvPr>
                <p:cNvPicPr>
                  <a:picLocks noGrp="1" noRot="1" noChangeAspect="1" noMove="1" noResize="1" noEditPoints="1" noAdjustHandles="1" noChangeArrowheads="1" noChangeShapeType="1" noCrop="1"/>
                </p:cNvPicPr>
                <p:nvPr/>
              </p:nvPicPr>
              <p:blipFill>
                <a:blip r:embed="rId10"/>
                <a:stretch>
                  <a:fillRect/>
                </a:stretch>
              </p:blipFill>
              <p:spPr>
                <a:xfrm>
                  <a:off x="8075978" y="3575544"/>
                  <a:ext cx="983528" cy="10914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Light Gray Cube">
                  <a:extLst>
                    <a:ext uri="{FF2B5EF4-FFF2-40B4-BE49-F238E27FC236}">
                      <a16:creationId xmlns:a16="http://schemas.microsoft.com/office/drawing/2014/main" id="{837A5063-17FA-489C-9DF5-FE02565E582E}"/>
                    </a:ext>
                  </a:extLst>
                </p:cNvPr>
                <p:cNvGraphicFramePr>
                  <a:graphicFrameLocks noChangeAspect="1"/>
                </p:cNvGraphicFramePr>
                <p:nvPr/>
              </p:nvGraphicFramePr>
              <p:xfrm>
                <a:off x="10450406" y="1731482"/>
                <a:ext cx="983528" cy="1091492"/>
              </p:xfrm>
              <a:graphic>
                <a:graphicData uri="http://schemas.microsoft.com/office/drawing/2017/model3d">
                  <am3d:model3d r:embed="rId6">
                    <am3d:spPr>
                      <a:xfrm>
                        <a:off x="0" y="0"/>
                        <a:ext cx="983528" cy="1091492"/>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10"/>
                    </am3d:raster>
                    <am3d:objViewport viewportSz="11082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Light Gray Cube">
                  <a:extLst>
                    <a:ext uri="{FF2B5EF4-FFF2-40B4-BE49-F238E27FC236}">
                      <a16:creationId xmlns:a16="http://schemas.microsoft.com/office/drawing/2014/main" id="{837A5063-17FA-489C-9DF5-FE02565E582E}"/>
                    </a:ext>
                  </a:extLst>
                </p:cNvPr>
                <p:cNvPicPr>
                  <a:picLocks noGrp="1" noRot="1" noChangeAspect="1" noMove="1" noResize="1" noEditPoints="1" noAdjustHandles="1" noChangeArrowheads="1" noChangeShapeType="1" noCrop="1"/>
                </p:cNvPicPr>
                <p:nvPr/>
              </p:nvPicPr>
              <p:blipFill>
                <a:blip r:embed="rId10"/>
                <a:stretch>
                  <a:fillRect/>
                </a:stretch>
              </p:blipFill>
              <p:spPr>
                <a:xfrm>
                  <a:off x="11208472" y="4646089"/>
                  <a:ext cx="983528" cy="10914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Light Gray Cube">
                  <a:extLst>
                    <a:ext uri="{FF2B5EF4-FFF2-40B4-BE49-F238E27FC236}">
                      <a16:creationId xmlns:a16="http://schemas.microsoft.com/office/drawing/2014/main" id="{5945F8FF-B6A7-4812-AED0-496C69554834}"/>
                    </a:ext>
                  </a:extLst>
                </p:cNvPr>
                <p:cNvGraphicFramePr>
                  <a:graphicFrameLocks noChangeAspect="1"/>
                </p:cNvGraphicFramePr>
                <p:nvPr/>
              </p:nvGraphicFramePr>
              <p:xfrm>
                <a:off x="9586367" y="2432604"/>
                <a:ext cx="983528" cy="1091492"/>
              </p:xfrm>
              <a:graphic>
                <a:graphicData uri="http://schemas.microsoft.com/office/drawing/2017/model3d">
                  <am3d:model3d r:embed="rId6">
                    <am3d:spPr>
                      <a:xfrm>
                        <a:off x="0" y="0"/>
                        <a:ext cx="983528" cy="1091492"/>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3077343" ay="1883570" az="1981261"/>
                      <am3d:postTrans dx="0" dy="0" dz="0"/>
                    </am3d:trans>
                    <am3d:raster rName="Office3DRenderer" rVer="16.0.8326">
                      <am3d:blip r:embed="rId10"/>
                    </am3d:raster>
                    <am3d:objViewport viewportSz="11082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Light Gray Cube">
                  <a:extLst>
                    <a:ext uri="{FF2B5EF4-FFF2-40B4-BE49-F238E27FC236}">
                      <a16:creationId xmlns:a16="http://schemas.microsoft.com/office/drawing/2014/main" id="{5945F8FF-B6A7-4812-AED0-496C69554834}"/>
                    </a:ext>
                  </a:extLst>
                </p:cNvPr>
                <p:cNvPicPr>
                  <a:picLocks noGrp="1" noRot="1" noChangeAspect="1" noMove="1" noResize="1" noEditPoints="1" noAdjustHandles="1" noChangeArrowheads="1" noChangeShapeType="1" noCrop="1"/>
                </p:cNvPicPr>
                <p:nvPr/>
              </p:nvPicPr>
              <p:blipFill>
                <a:blip r:embed="rId10"/>
                <a:stretch>
                  <a:fillRect/>
                </a:stretch>
              </p:blipFill>
              <p:spPr>
                <a:xfrm>
                  <a:off x="10344433" y="5347211"/>
                  <a:ext cx="983528" cy="1091492"/>
                </a:xfrm>
                <a:prstGeom prst="rect">
                  <a:avLst/>
                </a:prstGeom>
              </p:spPr>
            </p:pic>
          </mc:Fallback>
        </mc:AlternateContent>
      </p:grpSp>
      <p:sp>
        <p:nvSpPr>
          <p:cNvPr id="6" name="Arrow: Bent 5">
            <a:extLst>
              <a:ext uri="{FF2B5EF4-FFF2-40B4-BE49-F238E27FC236}">
                <a16:creationId xmlns:a16="http://schemas.microsoft.com/office/drawing/2014/main" id="{1CCAA1F6-63A2-4135-AE12-0A72B2269DA7}"/>
              </a:ext>
            </a:extLst>
          </p:cNvPr>
          <p:cNvSpPr/>
          <p:nvPr/>
        </p:nvSpPr>
        <p:spPr>
          <a:xfrm rot="10258520" flipH="1">
            <a:off x="5587533" y="3520104"/>
            <a:ext cx="1323961" cy="2057400"/>
          </a:xfrm>
          <a:prstGeom prst="bentArrow">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4204199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18</a:t>
            </a:fld>
            <a:endParaRPr lang="en-US"/>
          </a:p>
        </p:txBody>
      </p:sp>
      <p:sp>
        <p:nvSpPr>
          <p:cNvPr id="15" name="Oval 14">
            <a:extLst>
              <a:ext uri="{FF2B5EF4-FFF2-40B4-BE49-F238E27FC236}">
                <a16:creationId xmlns:a16="http://schemas.microsoft.com/office/drawing/2014/main" id="{9124E90B-5110-4237-9BB5-AC33F35659CE}"/>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3">
            <a:extLst>
              <a:ext uri="{FF2B5EF4-FFF2-40B4-BE49-F238E27FC236}">
                <a16:creationId xmlns:a16="http://schemas.microsoft.com/office/drawing/2014/main" id="{DE70E3B0-E7B8-49C9-91C4-61E4CD5AB391}"/>
              </a:ext>
            </a:extLst>
          </p:cNvPr>
          <p:cNvSpPr>
            <a:spLocks noGrp="1"/>
          </p:cNvSpPr>
          <p:nvPr>
            <p:ph type="title"/>
          </p:nvPr>
        </p:nvSpPr>
        <p:spPr>
          <a:xfrm>
            <a:off x="195419" y="338729"/>
            <a:ext cx="4422253" cy="5575169"/>
          </a:xfrm>
        </p:spPr>
        <p:txBody>
          <a:bodyPr>
            <a:normAutofit/>
          </a:bodyPr>
          <a:lstStyle/>
          <a:p>
            <a:pPr algn="ctr">
              <a:lnSpc>
                <a:spcPct val="150000"/>
              </a:lnSpc>
            </a:pPr>
            <a:r>
              <a:rPr lang="en-US" sz="4000" dirty="0"/>
              <a:t>3. Calculate optimal loading configuration and provide loading instructions to the user</a:t>
            </a:r>
          </a:p>
        </p:txBody>
      </p:sp>
      <mc:AlternateContent xmlns:mc="http://schemas.openxmlformats.org/markup-compatibility/2006">
        <mc:Choice xmlns:am3d="http://schemas.microsoft.com/office/drawing/2017/model3d" Requires="am3d">
          <p:graphicFrame>
            <p:nvGraphicFramePr>
              <p:cNvPr id="26" name="3D Model 25" descr="Light Gray Cube">
                <a:extLst>
                  <a:ext uri="{FF2B5EF4-FFF2-40B4-BE49-F238E27FC236}">
                    <a16:creationId xmlns:a16="http://schemas.microsoft.com/office/drawing/2014/main" id="{8ED94AC0-C6E1-44CA-AF39-43DB456A111A}"/>
                  </a:ext>
                </a:extLst>
              </p:cNvPr>
              <p:cNvGraphicFramePr>
                <a:graphicFrameLocks noChangeAspect="1"/>
              </p:cNvGraphicFramePr>
              <p:nvPr/>
            </p:nvGraphicFramePr>
            <p:xfrm>
              <a:off x="7907250" y="-6474667"/>
              <a:ext cx="2054544" cy="1785745"/>
            </p:xfrm>
            <a:graphic>
              <a:graphicData uri="http://schemas.microsoft.com/office/drawing/2017/model3d">
                <am3d:model3d r:embed="rId3">
                  <am3d:spPr>
                    <a:xfrm>
                      <a:off x="0" y="0"/>
                      <a:ext cx="2054544" cy="1785745"/>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281943" ay="3300235" az="-1066150"/>
                    <am3d:postTrans dx="0" dy="0" dz="0"/>
                  </am3d:trans>
                  <am3d:raster rName="Office3DRenderer" rVer="16.0.8326">
                    <am3d:blip r:embed="rId4"/>
                  </am3d:raster>
                  <am3d:objViewport viewportSz="19741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Light Gray Cube">
                <a:extLst>
                  <a:ext uri="{FF2B5EF4-FFF2-40B4-BE49-F238E27FC236}">
                    <a16:creationId xmlns:a16="http://schemas.microsoft.com/office/drawing/2014/main" id="{8ED94AC0-C6E1-44CA-AF39-43DB456A111A}"/>
                  </a:ext>
                </a:extLst>
              </p:cNvPr>
              <p:cNvPicPr>
                <a:picLocks noGrp="1" noRot="1" noChangeAspect="1" noMove="1" noResize="1" noEditPoints="1" noAdjustHandles="1" noChangeArrowheads="1" noChangeShapeType="1" noCrop="1"/>
              </p:cNvPicPr>
              <p:nvPr/>
            </p:nvPicPr>
            <p:blipFill>
              <a:blip r:embed="rId4"/>
              <a:stretch>
                <a:fillRect/>
              </a:stretch>
            </p:blipFill>
            <p:spPr>
              <a:xfrm>
                <a:off x="7907250" y="-6474667"/>
                <a:ext cx="2054544" cy="178574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Light Gray Cube">
                <a:extLst>
                  <a:ext uri="{FF2B5EF4-FFF2-40B4-BE49-F238E27FC236}">
                    <a16:creationId xmlns:a16="http://schemas.microsoft.com/office/drawing/2014/main" id="{92EF197E-B215-4CE2-A9A1-3840463E7436}"/>
                  </a:ext>
                </a:extLst>
              </p:cNvPr>
              <p:cNvGraphicFramePr>
                <a:graphicFrameLocks noChangeAspect="1"/>
              </p:cNvGraphicFramePr>
              <p:nvPr/>
            </p:nvGraphicFramePr>
            <p:xfrm>
              <a:off x="9073064" y="-6765965"/>
              <a:ext cx="2097475" cy="1821567"/>
            </p:xfrm>
            <a:graphic>
              <a:graphicData uri="http://schemas.microsoft.com/office/drawing/2017/model3d">
                <am3d:model3d r:embed="rId3">
                  <am3d:spPr>
                    <a:xfrm>
                      <a:off x="0" y="0"/>
                      <a:ext cx="2097475" cy="1821567"/>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720147" ay="1688518" az="-10277298"/>
                    <am3d:postTrans dx="0" dy="0" dz="0"/>
                  </am3d:trans>
                  <am3d:raster rName="Office3DRenderer" rVer="16.0.8326">
                    <am3d:blip r:embed="rId5"/>
                  </am3d:raster>
                  <am3d:objViewport viewportSz="1974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Light Gray Cube">
                <a:extLst>
                  <a:ext uri="{FF2B5EF4-FFF2-40B4-BE49-F238E27FC236}">
                    <a16:creationId xmlns:a16="http://schemas.microsoft.com/office/drawing/2014/main" id="{92EF197E-B215-4CE2-A9A1-3840463E7436}"/>
                  </a:ext>
                </a:extLst>
              </p:cNvPr>
              <p:cNvPicPr>
                <a:picLocks noGrp="1" noRot="1" noChangeAspect="1" noMove="1" noResize="1" noEditPoints="1" noAdjustHandles="1" noChangeArrowheads="1" noChangeShapeType="1" noCrop="1"/>
              </p:cNvPicPr>
              <p:nvPr/>
            </p:nvPicPr>
            <p:blipFill>
              <a:blip r:embed="rId5"/>
              <a:stretch>
                <a:fillRect/>
              </a:stretch>
            </p:blipFill>
            <p:spPr>
              <a:xfrm>
                <a:off x="9073064" y="-6765965"/>
                <a:ext cx="2097475" cy="18215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Light Gray Cube">
                <a:extLst>
                  <a:ext uri="{FF2B5EF4-FFF2-40B4-BE49-F238E27FC236}">
                    <a16:creationId xmlns:a16="http://schemas.microsoft.com/office/drawing/2014/main" id="{43E18240-5B27-4D41-AFD9-40FCD2B90382}"/>
                  </a:ext>
                </a:extLst>
              </p:cNvPr>
              <p:cNvGraphicFramePr>
                <a:graphicFrameLocks noChangeAspect="1"/>
              </p:cNvGraphicFramePr>
              <p:nvPr/>
            </p:nvGraphicFramePr>
            <p:xfrm>
              <a:off x="7846569" y="-4010763"/>
              <a:ext cx="3109211" cy="3577539"/>
            </p:xfrm>
            <a:graphic>
              <a:graphicData uri="http://schemas.microsoft.com/office/drawing/2017/model3d">
                <am3d:model3d r:embed="rId3">
                  <am3d:spPr>
                    <a:xfrm>
                      <a:off x="0" y="0"/>
                      <a:ext cx="3109211" cy="3577539"/>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857664" ay="2821418" az="1421870"/>
                    <am3d:postTrans dx="0" dy="0" dz="0"/>
                  </am3d:trans>
                  <am3d:raster rName="Office3DRenderer" rVer="16.0.8326">
                    <am3d:blip r:embed="rId6"/>
                  </am3d:raster>
                  <am3d:objViewport viewportSz="36912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Light Gray Cube">
                <a:extLst>
                  <a:ext uri="{FF2B5EF4-FFF2-40B4-BE49-F238E27FC236}">
                    <a16:creationId xmlns:a16="http://schemas.microsoft.com/office/drawing/2014/main" id="{43E18240-5B27-4D41-AFD9-40FCD2B90382}"/>
                  </a:ext>
                </a:extLst>
              </p:cNvPr>
              <p:cNvPicPr>
                <a:picLocks noGrp="1" noRot="1" noChangeAspect="1" noMove="1" noResize="1" noEditPoints="1" noAdjustHandles="1" noChangeArrowheads="1" noChangeShapeType="1" noCrop="1"/>
              </p:cNvPicPr>
              <p:nvPr/>
            </p:nvPicPr>
            <p:blipFill>
              <a:blip r:embed="rId6"/>
              <a:stretch>
                <a:fillRect/>
              </a:stretch>
            </p:blipFill>
            <p:spPr>
              <a:xfrm>
                <a:off x="7846569" y="-4010763"/>
                <a:ext cx="3109211" cy="357753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Light Gray Cube">
                <a:extLst>
                  <a:ext uri="{FF2B5EF4-FFF2-40B4-BE49-F238E27FC236}">
                    <a16:creationId xmlns:a16="http://schemas.microsoft.com/office/drawing/2014/main" id="{E23FCF84-7CBC-416A-9EC8-0A6CF234F2C7}"/>
                  </a:ext>
                </a:extLst>
              </p:cNvPr>
              <p:cNvGraphicFramePr>
                <a:graphicFrameLocks noChangeAspect="1"/>
              </p:cNvGraphicFramePr>
              <p:nvPr/>
            </p:nvGraphicFramePr>
            <p:xfrm>
              <a:off x="7686316" y="-6794140"/>
              <a:ext cx="2065813" cy="1877915"/>
            </p:xfrm>
            <a:graphic>
              <a:graphicData uri="http://schemas.microsoft.com/office/drawing/2017/model3d">
                <am3d:model3d r:embed="rId3">
                  <am3d:spPr>
                    <a:xfrm>
                      <a:off x="0" y="0"/>
                      <a:ext cx="2065813" cy="1877915"/>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503534" ay="2172176" az="-10009952"/>
                    <am3d:postTrans dx="0" dy="0" dz="0"/>
                  </am3d:trans>
                  <am3d:raster rName="Office3DRenderer" rVer="16.0.8326">
                    <am3d:blip r:embed="rId7"/>
                  </am3d:raster>
                  <am3d:objViewport viewportSz="19741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e">
                <a:extLst>
                  <a:ext uri="{FF2B5EF4-FFF2-40B4-BE49-F238E27FC236}">
                    <a16:creationId xmlns:a16="http://schemas.microsoft.com/office/drawing/2014/main" id="{E23FCF84-7CBC-416A-9EC8-0A6CF234F2C7}"/>
                  </a:ext>
                </a:extLst>
              </p:cNvPr>
              <p:cNvPicPr>
                <a:picLocks noGrp="1" noRot="1" noChangeAspect="1" noMove="1" noResize="1" noEditPoints="1" noAdjustHandles="1" noChangeArrowheads="1" noChangeShapeType="1" noCrop="1"/>
              </p:cNvPicPr>
              <p:nvPr/>
            </p:nvPicPr>
            <p:blipFill>
              <a:blip r:embed="rId7"/>
              <a:stretch>
                <a:fillRect/>
              </a:stretch>
            </p:blipFill>
            <p:spPr>
              <a:xfrm>
                <a:off x="7686316" y="-6794140"/>
                <a:ext cx="2065813" cy="18779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Light Gray Cube">
                <a:extLst>
                  <a:ext uri="{FF2B5EF4-FFF2-40B4-BE49-F238E27FC236}">
                    <a16:creationId xmlns:a16="http://schemas.microsoft.com/office/drawing/2014/main" id="{F4FB74FF-1A7E-42DD-A6C6-7D5CBA0D8607}"/>
                  </a:ext>
                </a:extLst>
              </p:cNvPr>
              <p:cNvGraphicFramePr>
                <a:graphicFrameLocks noChangeAspect="1"/>
              </p:cNvGraphicFramePr>
              <p:nvPr/>
            </p:nvGraphicFramePr>
            <p:xfrm>
              <a:off x="8758335" y="-7001693"/>
              <a:ext cx="1625845" cy="1838419"/>
            </p:xfrm>
            <a:graphic>
              <a:graphicData uri="http://schemas.microsoft.com/office/drawing/2017/model3d">
                <am3d:model3d r:embed="rId3">
                  <am3d:spPr>
                    <a:xfrm>
                      <a:off x="0" y="0"/>
                      <a:ext cx="1625845" cy="1838419"/>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719093" ay="2209328" az="-10138238"/>
                    <am3d:postTrans dx="0" dy="0" dz="0"/>
                  </am3d:trans>
                  <am3d:raster rName="Office3DRenderer" rVer="16.0.8326">
                    <am3d:blip r:embed="rId8"/>
                  </am3d:raster>
                  <am3d:objViewport viewportSz="19741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Light Gray Cube">
                <a:extLst>
                  <a:ext uri="{FF2B5EF4-FFF2-40B4-BE49-F238E27FC236}">
                    <a16:creationId xmlns:a16="http://schemas.microsoft.com/office/drawing/2014/main" id="{F4FB74FF-1A7E-42DD-A6C6-7D5CBA0D8607}"/>
                  </a:ext>
                </a:extLst>
              </p:cNvPr>
              <p:cNvPicPr>
                <a:picLocks noGrp="1" noRot="1" noChangeAspect="1" noMove="1" noResize="1" noEditPoints="1" noAdjustHandles="1" noChangeArrowheads="1" noChangeShapeType="1" noCrop="1"/>
              </p:cNvPicPr>
              <p:nvPr/>
            </p:nvPicPr>
            <p:blipFill>
              <a:blip r:embed="rId8"/>
              <a:stretch>
                <a:fillRect/>
              </a:stretch>
            </p:blipFill>
            <p:spPr>
              <a:xfrm>
                <a:off x="8758335" y="-7001693"/>
                <a:ext cx="1625845" cy="18384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CD747887-8C50-4DDE-9E6D-8FE83228C22D}"/>
                  </a:ext>
                </a:extLst>
              </p:cNvPr>
              <p:cNvGraphicFramePr>
                <a:graphicFrameLocks noChangeAspect="1"/>
              </p:cNvGraphicFramePr>
              <p:nvPr/>
            </p:nvGraphicFramePr>
            <p:xfrm>
              <a:off x="7846569" y="-5878033"/>
              <a:ext cx="3109211" cy="3120294"/>
            </p:xfrm>
            <a:graphic>
              <a:graphicData uri="http://schemas.microsoft.com/office/drawing/2017/model3d">
                <am3d:model3d r:embed="rId3">
                  <am3d:spPr>
                    <a:xfrm>
                      <a:off x="0" y="0"/>
                      <a:ext cx="3109211" cy="3120294"/>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06452" ay="3187929" az="85154"/>
                    <am3d:postTrans dx="0" dy="0" dz="0"/>
                  </am3d:trans>
                  <am3d:raster rName="Office3DRenderer" rVer="16.0.8326">
                    <am3d:blip r:embed="rId9"/>
                  </am3d:raster>
                  <am3d:objViewport viewportSz="39623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CD747887-8C50-4DDE-9E6D-8FE83228C22D}"/>
                  </a:ext>
                </a:extLst>
              </p:cNvPr>
              <p:cNvPicPr>
                <a:picLocks noGrp="1" noRot="1" noChangeAspect="1" noMove="1" noResize="1" noEditPoints="1" noAdjustHandles="1" noChangeArrowheads="1" noChangeShapeType="1" noCrop="1"/>
              </p:cNvPicPr>
              <p:nvPr/>
            </p:nvPicPr>
            <p:blipFill>
              <a:blip r:embed="rId9"/>
              <a:stretch>
                <a:fillRect/>
              </a:stretch>
            </p:blipFill>
            <p:spPr>
              <a:xfrm>
                <a:off x="7846569" y="-5878033"/>
                <a:ext cx="3109211" cy="3120294"/>
              </a:xfrm>
              <a:prstGeom prst="rect">
                <a:avLst/>
              </a:prstGeom>
            </p:spPr>
          </p:pic>
        </mc:Fallback>
      </mc:AlternateContent>
    </p:spTree>
    <p:extLst>
      <p:ext uri="{BB962C8B-B14F-4D97-AF65-F5344CB8AC3E}">
        <p14:creationId xmlns:p14="http://schemas.microsoft.com/office/powerpoint/2010/main" val="23152950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75E-6 2.59259E-6 L -0.00416 1.04213 " pathEditMode="relative" rAng="0" ptsTypes="AA">
                                      <p:cBhvr>
                                        <p:cTn id="6" dur="1000" fill="hold"/>
                                        <p:tgtEl>
                                          <p:spTgt spid="31"/>
                                        </p:tgtEl>
                                        <p:attrNameLst>
                                          <p:attrName>ppt_x</p:attrName>
                                          <p:attrName>ppt_y</p:attrName>
                                        </p:attrNameLst>
                                      </p:cBhvr>
                                      <p:rCtr x="-208" y="52106"/>
                                    </p:animMotion>
                                  </p:childTnLst>
                                </p:cTn>
                              </p:par>
                              <p:par>
                                <p:cTn id="7" presetID="42" presetClass="path" presetSubtype="0" accel="50000" decel="50000" fill="hold" nodeType="withEffect">
                                  <p:stCondLst>
                                    <p:cond delay="1000"/>
                                  </p:stCondLst>
                                  <p:childTnLst>
                                    <p:animMotion origin="layout" path="M -0.00599 0.00625 L -0.00533 1.05741 " pathEditMode="relative" rAng="0" ptsTypes="AA">
                                      <p:cBhvr>
                                        <p:cTn id="8" dur="1000" fill="hold"/>
                                        <p:tgtEl>
                                          <p:spTgt spid="20"/>
                                        </p:tgtEl>
                                        <p:attrNameLst>
                                          <p:attrName>ppt_x</p:attrName>
                                          <p:attrName>ppt_y</p:attrName>
                                        </p:attrNameLst>
                                      </p:cBhvr>
                                      <p:rCtr x="26" y="52569"/>
                                    </p:animMotion>
                                  </p:childTnLst>
                                </p:cTn>
                              </p:par>
                              <p:par>
                                <p:cTn id="9" presetID="42" presetClass="path" presetSubtype="0" accel="50000" decel="50000" fill="hold" nodeType="withEffect">
                                  <p:stCondLst>
                                    <p:cond delay="2000"/>
                                  </p:stCondLst>
                                  <p:childTnLst>
                                    <p:animMotion origin="layout" path="M -3.75E-6 2.59259E-6 L -0.00416 1.04213 " pathEditMode="relative" rAng="0" ptsTypes="AA">
                                      <p:cBhvr>
                                        <p:cTn id="10" dur="1000" fill="hold"/>
                                        <p:tgtEl>
                                          <p:spTgt spid="26"/>
                                        </p:tgtEl>
                                        <p:attrNameLst>
                                          <p:attrName>ppt_x</p:attrName>
                                          <p:attrName>ppt_y</p:attrName>
                                        </p:attrNameLst>
                                      </p:cBhvr>
                                      <p:rCtr x="-208" y="52106"/>
                                    </p:animMotion>
                                  </p:childTnLst>
                                </p:cTn>
                              </p:par>
                              <p:par>
                                <p:cTn id="11" presetID="42" presetClass="path" presetSubtype="0" accel="50000" decel="50000" fill="hold" nodeType="withEffect">
                                  <p:stCondLst>
                                    <p:cond delay="3000"/>
                                  </p:stCondLst>
                                  <p:childTnLst>
                                    <p:animMotion origin="layout" path="M -0.00195 0.04861 L -0.00612 1.09074 " pathEditMode="relative" rAng="0" ptsTypes="AA">
                                      <p:cBhvr>
                                        <p:cTn id="12" dur="1000" fill="hold"/>
                                        <p:tgtEl>
                                          <p:spTgt spid="27"/>
                                        </p:tgtEl>
                                        <p:attrNameLst>
                                          <p:attrName>ppt_x</p:attrName>
                                          <p:attrName>ppt_y</p:attrName>
                                        </p:attrNameLst>
                                      </p:cBhvr>
                                      <p:rCtr x="-208" y="52106"/>
                                    </p:animMotion>
                                  </p:childTnLst>
                                </p:cTn>
                              </p:par>
                              <p:par>
                                <p:cTn id="13" presetID="42" presetClass="path" presetSubtype="0" accel="50000" decel="50000" fill="hold" nodeType="withEffect">
                                  <p:stCondLst>
                                    <p:cond delay="4000"/>
                                  </p:stCondLst>
                                  <p:childTnLst>
                                    <p:animMotion origin="layout" path="M -0.00599 0.00625 L -0.00533 1.0574 " pathEditMode="relative" rAng="0" ptsTypes="AA">
                                      <p:cBhvr>
                                        <p:cTn id="14" dur="1000" fill="hold"/>
                                        <p:tgtEl>
                                          <p:spTgt spid="28"/>
                                        </p:tgtEl>
                                        <p:attrNameLst>
                                          <p:attrName>ppt_x</p:attrName>
                                          <p:attrName>ppt_y</p:attrName>
                                        </p:attrNameLst>
                                      </p:cBhvr>
                                      <p:rCtr x="26" y="52569"/>
                                    </p:animMotion>
                                  </p:childTnLst>
                                </p:cTn>
                              </p:par>
                              <p:par>
                                <p:cTn id="15" presetID="42" presetClass="path" presetSubtype="0" accel="50000" decel="50000" fill="hold" nodeType="withEffect">
                                  <p:stCondLst>
                                    <p:cond delay="5000"/>
                                  </p:stCondLst>
                                  <p:childTnLst>
                                    <p:animMotion origin="layout" path="M -0.00599 0.00625 L -0.00534 1.05741 " pathEditMode="relative" rAng="0" ptsTypes="AA">
                                      <p:cBhvr>
                                        <p:cTn id="16" dur="1000" fill="hold"/>
                                        <p:tgtEl>
                                          <p:spTgt spid="29"/>
                                        </p:tgtEl>
                                        <p:attrNameLst>
                                          <p:attrName>ppt_x</p:attrName>
                                          <p:attrName>ppt_y</p:attrName>
                                        </p:attrNameLst>
                                      </p:cBhvr>
                                      <p:rCtr x="26" y="5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clock, drawing, light&#10;&#10;Description automatically generated">
            <a:extLst>
              <a:ext uri="{FF2B5EF4-FFF2-40B4-BE49-F238E27FC236}">
                <a16:creationId xmlns:a16="http://schemas.microsoft.com/office/drawing/2014/main" id="{023670E6-4584-4F1C-8418-20798EA3E68A}"/>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sharpenSoften amount="-1000"/>
                    </a14:imgEffect>
                    <a14:imgEffect>
                      <a14:saturation sat="0"/>
                    </a14:imgEffect>
                    <a14:imgEffect>
                      <a14:brightnessContrast bright="7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5895151" y="44870"/>
            <a:ext cx="6234445" cy="4087786"/>
          </a:xfrm>
          <a:prstGeom prst="rect">
            <a:avLst/>
          </a:prstGeom>
          <a:scene3d>
            <a:camera prst="perspectiveLeft">
              <a:rot lat="0" lon="1500000" rev="0"/>
            </a:camera>
            <a:lightRig rig="threePt" dir="t"/>
          </a:scene3d>
        </p:spPr>
      </p:pic>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19</a:t>
            </a:fld>
            <a:endParaRPr lang="en-US"/>
          </a:p>
        </p:txBody>
      </p:sp>
      <p:sp>
        <p:nvSpPr>
          <p:cNvPr id="35" name="Title 3">
            <a:extLst>
              <a:ext uri="{FF2B5EF4-FFF2-40B4-BE49-F238E27FC236}">
                <a16:creationId xmlns:a16="http://schemas.microsoft.com/office/drawing/2014/main" id="{DE70E3B0-E7B8-49C9-91C4-61E4CD5AB391}"/>
              </a:ext>
            </a:extLst>
          </p:cNvPr>
          <p:cNvSpPr>
            <a:spLocks noGrp="1"/>
          </p:cNvSpPr>
          <p:nvPr>
            <p:ph type="title"/>
          </p:nvPr>
        </p:nvSpPr>
        <p:spPr>
          <a:xfrm>
            <a:off x="195419" y="338729"/>
            <a:ext cx="4422253" cy="5575169"/>
          </a:xfrm>
        </p:spPr>
        <p:txBody>
          <a:bodyPr>
            <a:normAutofit/>
          </a:bodyPr>
          <a:lstStyle/>
          <a:p>
            <a:pPr algn="ctr">
              <a:lnSpc>
                <a:spcPct val="150000"/>
              </a:lnSpc>
            </a:pPr>
            <a:r>
              <a:rPr lang="en-US" sz="4000" dirty="0"/>
              <a:t>4. The user can navigate a 3D map showing the location of every box in the truck</a:t>
            </a:r>
          </a:p>
        </p:txBody>
      </p:sp>
      <p:grpSp>
        <p:nvGrpSpPr>
          <p:cNvPr id="10" name="Group 9">
            <a:extLst>
              <a:ext uri="{FF2B5EF4-FFF2-40B4-BE49-F238E27FC236}">
                <a16:creationId xmlns:a16="http://schemas.microsoft.com/office/drawing/2014/main" id="{1B5688F9-4BD4-4CFF-84E2-FD27EA228ED7}"/>
              </a:ext>
            </a:extLst>
          </p:cNvPr>
          <p:cNvGrpSpPr/>
          <p:nvPr/>
        </p:nvGrpSpPr>
        <p:grpSpPr>
          <a:xfrm>
            <a:off x="3746481" y="2734582"/>
            <a:ext cx="4260191" cy="4123418"/>
            <a:chOff x="3790024" y="1873478"/>
            <a:chExt cx="4260191" cy="4123418"/>
          </a:xfrm>
        </p:grpSpPr>
        <p:sp>
          <p:nvSpPr>
            <p:cNvPr id="9" name="Rectangle 8">
              <a:extLst>
                <a:ext uri="{FF2B5EF4-FFF2-40B4-BE49-F238E27FC236}">
                  <a16:creationId xmlns:a16="http://schemas.microsoft.com/office/drawing/2014/main" id="{46324FD5-598D-465E-A2FD-AABFA4402389}"/>
                </a:ext>
              </a:extLst>
            </p:cNvPr>
            <p:cNvSpPr/>
            <p:nvPr/>
          </p:nvSpPr>
          <p:spPr>
            <a:xfrm>
              <a:off x="5123543" y="2333626"/>
              <a:ext cx="1630303" cy="295510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 shot of a computer&#10;&#10;Description automatically generated">
              <a:extLst>
                <a:ext uri="{FF2B5EF4-FFF2-40B4-BE49-F238E27FC236}">
                  <a16:creationId xmlns:a16="http://schemas.microsoft.com/office/drawing/2014/main" id="{C83E30DD-E6E0-4703-8FC2-841B629E5077}"/>
                </a:ext>
              </a:extLst>
            </p:cNvPr>
            <p:cNvPicPr>
              <a:picLocks noChangeAspect="1"/>
            </p:cNvPicPr>
            <p:nvPr/>
          </p:nvPicPr>
          <p:blipFill>
            <a:blip r:embed="rId6">
              <a:biLevel thresh="2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926797" y="1873478"/>
              <a:ext cx="4123418" cy="4123418"/>
            </a:xfrm>
            <a:prstGeom prst="rect">
              <a:avLst/>
            </a:prstGeom>
            <a:scene3d>
              <a:camera prst="perspectiveLeft"/>
              <a:lightRig rig="threePt" dir="t"/>
            </a:scene3d>
          </p:spPr>
        </p:pic>
        <p:sp>
          <p:nvSpPr>
            <p:cNvPr id="15" name="Oval 14">
              <a:extLst>
                <a:ext uri="{FF2B5EF4-FFF2-40B4-BE49-F238E27FC236}">
                  <a16:creationId xmlns:a16="http://schemas.microsoft.com/office/drawing/2014/main" id="{9124E90B-5110-4237-9BB5-AC33F35659CE}"/>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FA0FEAB-587A-4F88-940C-6908FA6CF827}"/>
                </a:ext>
              </a:extLst>
            </p:cNvPr>
            <p:cNvGrpSpPr/>
            <p:nvPr/>
          </p:nvGrpSpPr>
          <p:grpSpPr>
            <a:xfrm>
              <a:off x="5777268" y="3408589"/>
              <a:ext cx="976578" cy="1841048"/>
              <a:chOff x="7686316" y="-7001693"/>
              <a:chExt cx="3484223" cy="6568469"/>
            </a:xfrm>
          </p:grpSpPr>
          <mc:AlternateContent xmlns:mc="http://schemas.openxmlformats.org/markup-compatibility/2006">
            <mc:Choice xmlns:am3d="http://schemas.microsoft.com/office/drawing/2017/model3d" Requires="am3d">
              <p:graphicFrame>
                <p:nvGraphicFramePr>
                  <p:cNvPr id="26" name="3D Model 25" descr="Light Gray Cube">
                    <a:extLst>
                      <a:ext uri="{FF2B5EF4-FFF2-40B4-BE49-F238E27FC236}">
                        <a16:creationId xmlns:a16="http://schemas.microsoft.com/office/drawing/2014/main" id="{8ED94AC0-C6E1-44CA-AF39-43DB456A111A}"/>
                      </a:ext>
                    </a:extLst>
                  </p:cNvPr>
                  <p:cNvGraphicFramePr>
                    <a:graphicFrameLocks noChangeAspect="1"/>
                  </p:cNvGraphicFramePr>
                  <p:nvPr/>
                </p:nvGraphicFramePr>
                <p:xfrm>
                  <a:off x="7907250" y="-6474667"/>
                  <a:ext cx="2054544" cy="1785745"/>
                </p:xfrm>
                <a:graphic>
                  <a:graphicData uri="http://schemas.microsoft.com/office/drawing/2017/model3d">
                    <am3d:model3d r:embed="rId8">
                      <am3d:spPr>
                        <a:xfrm>
                          <a:off x="0" y="0"/>
                          <a:ext cx="575859" cy="500519"/>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281943" ay="3300235" az="-1066150"/>
                        <am3d:postTrans dx="0" dy="0" dz="0"/>
                      </am3d:trans>
                      <am3d:raster rName="Office3DRenderer" rVer="16.0.8326">
                        <am3d:blip r:embed="rId9"/>
                      </am3d:raster>
                      <am3d:objViewport viewportSz="5533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Light Gray Cube">
                    <a:extLst>
                      <a:ext uri="{FF2B5EF4-FFF2-40B4-BE49-F238E27FC236}">
                        <a16:creationId xmlns:a16="http://schemas.microsoft.com/office/drawing/2014/main" id="{8ED94AC0-C6E1-44CA-AF39-43DB456A111A}"/>
                      </a:ext>
                    </a:extLst>
                  </p:cNvPr>
                  <p:cNvPicPr>
                    <a:picLocks noGrp="1" noRot="1" noChangeAspect="1" noMove="1" noResize="1" noEditPoints="1" noAdjustHandles="1" noChangeArrowheads="1" noChangeShapeType="1" noCrop="1"/>
                  </p:cNvPicPr>
                  <p:nvPr/>
                </p:nvPicPr>
                <p:blipFill>
                  <a:blip r:embed="rId9"/>
                  <a:stretch>
                    <a:fillRect/>
                  </a:stretch>
                </p:blipFill>
                <p:spPr>
                  <a:xfrm>
                    <a:off x="5795650" y="4417411"/>
                    <a:ext cx="575859" cy="5005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7" name="3D Model 26" descr="Light Gray Cube">
                    <a:extLst>
                      <a:ext uri="{FF2B5EF4-FFF2-40B4-BE49-F238E27FC236}">
                        <a16:creationId xmlns:a16="http://schemas.microsoft.com/office/drawing/2014/main" id="{92EF197E-B215-4CE2-A9A1-3840463E7436}"/>
                      </a:ext>
                    </a:extLst>
                  </p:cNvPr>
                  <p:cNvGraphicFramePr>
                    <a:graphicFrameLocks noChangeAspect="1"/>
                  </p:cNvGraphicFramePr>
                  <p:nvPr/>
                </p:nvGraphicFramePr>
                <p:xfrm>
                  <a:off x="9073064" y="-6765965"/>
                  <a:ext cx="2097475" cy="1821567"/>
                </p:xfrm>
                <a:graphic>
                  <a:graphicData uri="http://schemas.microsoft.com/office/drawing/2017/model3d">
                    <am3d:model3d r:embed="rId8">
                      <am3d:spPr>
                        <a:xfrm>
                          <a:off x="0" y="0"/>
                          <a:ext cx="587892" cy="510559"/>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720147" ay="1688518" az="-10277298"/>
                        <am3d:postTrans dx="0" dy="0" dz="0"/>
                      </am3d:trans>
                      <am3d:raster rName="Office3DRenderer" rVer="16.0.8326">
                        <am3d:blip r:embed="rId10"/>
                      </am3d:raster>
                      <am3d:objViewport viewportSz="5533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Light Gray Cube">
                    <a:extLst>
                      <a:ext uri="{FF2B5EF4-FFF2-40B4-BE49-F238E27FC236}">
                        <a16:creationId xmlns:a16="http://schemas.microsoft.com/office/drawing/2014/main" id="{92EF197E-B215-4CE2-A9A1-3840463E7436}"/>
                      </a:ext>
                    </a:extLst>
                  </p:cNvPr>
                  <p:cNvPicPr>
                    <a:picLocks noGrp="1" noRot="1" noChangeAspect="1" noMove="1" noResize="1" noEditPoints="1" noAdjustHandles="1" noChangeArrowheads="1" noChangeShapeType="1" noCrop="1"/>
                  </p:cNvPicPr>
                  <p:nvPr/>
                </p:nvPicPr>
                <p:blipFill>
                  <a:blip r:embed="rId10"/>
                  <a:stretch>
                    <a:fillRect/>
                  </a:stretch>
                </p:blipFill>
                <p:spPr>
                  <a:xfrm>
                    <a:off x="6122411" y="4335764"/>
                    <a:ext cx="587892" cy="5105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Light Gray Cube">
                    <a:extLst>
                      <a:ext uri="{FF2B5EF4-FFF2-40B4-BE49-F238E27FC236}">
                        <a16:creationId xmlns:a16="http://schemas.microsoft.com/office/drawing/2014/main" id="{43E18240-5B27-4D41-AFD9-40FCD2B90382}"/>
                      </a:ext>
                    </a:extLst>
                  </p:cNvPr>
                  <p:cNvGraphicFramePr>
                    <a:graphicFrameLocks noChangeAspect="1"/>
                  </p:cNvGraphicFramePr>
                  <p:nvPr/>
                </p:nvGraphicFramePr>
                <p:xfrm>
                  <a:off x="7846569" y="-4010763"/>
                  <a:ext cx="3109211" cy="3577539"/>
                </p:xfrm>
                <a:graphic>
                  <a:graphicData uri="http://schemas.microsoft.com/office/drawing/2017/model3d">
                    <am3d:model3d r:embed="rId8">
                      <am3d:spPr>
                        <a:xfrm>
                          <a:off x="0" y="0"/>
                          <a:ext cx="871467" cy="100273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857664" ay="2821418" az="1421870"/>
                        <am3d:postTrans dx="0" dy="0" dz="0"/>
                      </am3d:trans>
                      <am3d:raster rName="Office3DRenderer" rVer="16.0.8326">
                        <am3d:blip r:embed="rId11"/>
                      </am3d:raster>
                      <am3d:objViewport viewportSz="10346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Light Gray Cube">
                    <a:extLst>
                      <a:ext uri="{FF2B5EF4-FFF2-40B4-BE49-F238E27FC236}">
                        <a16:creationId xmlns:a16="http://schemas.microsoft.com/office/drawing/2014/main" id="{43E18240-5B27-4D41-AFD9-40FCD2B90382}"/>
                      </a:ext>
                    </a:extLst>
                  </p:cNvPr>
                  <p:cNvPicPr>
                    <a:picLocks noGrp="1" noRot="1" noChangeAspect="1" noMove="1" noResize="1" noEditPoints="1" noAdjustHandles="1" noChangeArrowheads="1" noChangeShapeType="1" noCrop="1"/>
                  </p:cNvPicPr>
                  <p:nvPr/>
                </p:nvPicPr>
                <p:blipFill>
                  <a:blip r:embed="rId11"/>
                  <a:stretch>
                    <a:fillRect/>
                  </a:stretch>
                </p:blipFill>
                <p:spPr>
                  <a:xfrm>
                    <a:off x="5778642" y="5108008"/>
                    <a:ext cx="871467" cy="10027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Light Gray Cube">
                    <a:extLst>
                      <a:ext uri="{FF2B5EF4-FFF2-40B4-BE49-F238E27FC236}">
                        <a16:creationId xmlns:a16="http://schemas.microsoft.com/office/drawing/2014/main" id="{E23FCF84-7CBC-416A-9EC8-0A6CF234F2C7}"/>
                      </a:ext>
                    </a:extLst>
                  </p:cNvPr>
                  <p:cNvGraphicFramePr>
                    <a:graphicFrameLocks noChangeAspect="1"/>
                  </p:cNvGraphicFramePr>
                  <p:nvPr/>
                </p:nvGraphicFramePr>
                <p:xfrm>
                  <a:off x="7686316" y="-6794140"/>
                  <a:ext cx="2065813" cy="1877915"/>
                </p:xfrm>
                <a:graphic>
                  <a:graphicData uri="http://schemas.microsoft.com/office/drawing/2017/model3d">
                    <am3d:model3d r:embed="rId8">
                      <am3d:spPr>
                        <a:xfrm>
                          <a:off x="0" y="0"/>
                          <a:ext cx="579018" cy="52635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503534" ay="2172176" az="-10009952"/>
                        <am3d:postTrans dx="0" dy="0" dz="0"/>
                      </am3d:trans>
                      <am3d:raster rName="Office3DRenderer" rVer="16.0.8326">
                        <am3d:blip r:embed="rId12"/>
                      </am3d:raster>
                      <am3d:objViewport viewportSz="5533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Light Gray Cube">
                    <a:extLst>
                      <a:ext uri="{FF2B5EF4-FFF2-40B4-BE49-F238E27FC236}">
                        <a16:creationId xmlns:a16="http://schemas.microsoft.com/office/drawing/2014/main" id="{E23FCF84-7CBC-416A-9EC8-0A6CF234F2C7}"/>
                      </a:ext>
                    </a:extLst>
                  </p:cNvPr>
                  <p:cNvPicPr>
                    <a:picLocks noGrp="1" noRot="1" noChangeAspect="1" noMove="1" noResize="1" noEditPoints="1" noAdjustHandles="1" noChangeArrowheads="1" noChangeShapeType="1" noCrop="1"/>
                  </p:cNvPicPr>
                  <p:nvPr/>
                </p:nvPicPr>
                <p:blipFill>
                  <a:blip r:embed="rId12"/>
                  <a:stretch>
                    <a:fillRect/>
                  </a:stretch>
                </p:blipFill>
                <p:spPr>
                  <a:xfrm>
                    <a:off x="5733725" y="4327867"/>
                    <a:ext cx="579018" cy="52635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Light Gray Cube">
                    <a:extLst>
                      <a:ext uri="{FF2B5EF4-FFF2-40B4-BE49-F238E27FC236}">
                        <a16:creationId xmlns:a16="http://schemas.microsoft.com/office/drawing/2014/main" id="{F4FB74FF-1A7E-42DD-A6C6-7D5CBA0D8607}"/>
                      </a:ext>
                    </a:extLst>
                  </p:cNvPr>
                  <p:cNvGraphicFramePr>
                    <a:graphicFrameLocks noChangeAspect="1"/>
                  </p:cNvGraphicFramePr>
                  <p:nvPr/>
                </p:nvGraphicFramePr>
                <p:xfrm>
                  <a:off x="8758335" y="-7001693"/>
                  <a:ext cx="1625845" cy="1838419"/>
                </p:xfrm>
                <a:graphic>
                  <a:graphicData uri="http://schemas.microsoft.com/office/drawing/2017/model3d">
                    <am3d:model3d r:embed="rId8">
                      <am3d:spPr>
                        <a:xfrm>
                          <a:off x="0" y="0"/>
                          <a:ext cx="455701" cy="51528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9719093" ay="2209328" az="-10138238"/>
                        <am3d:postTrans dx="0" dy="0" dz="0"/>
                      </am3d:trans>
                      <am3d:raster rName="Office3DRenderer" rVer="16.0.8326">
                        <am3d:blip r:embed="rId13"/>
                      </am3d:raster>
                      <am3d:objViewport viewportSz="5533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Light Gray Cube">
                    <a:extLst>
                      <a:ext uri="{FF2B5EF4-FFF2-40B4-BE49-F238E27FC236}">
                        <a16:creationId xmlns:a16="http://schemas.microsoft.com/office/drawing/2014/main" id="{F4FB74FF-1A7E-42DD-A6C6-7D5CBA0D8607}"/>
                      </a:ext>
                    </a:extLst>
                  </p:cNvPr>
                  <p:cNvPicPr>
                    <a:picLocks noGrp="1" noRot="1" noChangeAspect="1" noMove="1" noResize="1" noEditPoints="1" noAdjustHandles="1" noChangeArrowheads="1" noChangeShapeType="1" noCrop="1"/>
                  </p:cNvPicPr>
                  <p:nvPr/>
                </p:nvPicPr>
                <p:blipFill>
                  <a:blip r:embed="rId13"/>
                  <a:stretch>
                    <a:fillRect/>
                  </a:stretch>
                </p:blipFill>
                <p:spPr>
                  <a:xfrm>
                    <a:off x="6034197" y="4269693"/>
                    <a:ext cx="455701" cy="51528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CD747887-8C50-4DDE-9E6D-8FE83228C22D}"/>
                      </a:ext>
                    </a:extLst>
                  </p:cNvPr>
                  <p:cNvGraphicFramePr>
                    <a:graphicFrameLocks noChangeAspect="1"/>
                  </p:cNvGraphicFramePr>
                  <p:nvPr/>
                </p:nvGraphicFramePr>
                <p:xfrm>
                  <a:off x="7846569" y="-5878033"/>
                  <a:ext cx="3109211" cy="3120295"/>
                </p:xfrm>
                <a:graphic>
                  <a:graphicData uri="http://schemas.microsoft.com/office/drawing/2017/model3d">
                    <am3d:model3d r:embed="rId8">
                      <am3d:spPr>
                        <a:xfrm>
                          <a:off x="0" y="0"/>
                          <a:ext cx="871467" cy="874574"/>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06452" ay="3187929" az="85154"/>
                        <am3d:postTrans dx="0" dy="0" dz="0"/>
                      </am3d:trans>
                      <am3d:raster rName="Office3DRenderer" rVer="16.0.8326">
                        <am3d:blip r:embed="rId14"/>
                      </am3d:raster>
                      <am3d:objViewport viewportSz="11105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CD747887-8C50-4DDE-9E6D-8FE83228C22D}"/>
                      </a:ext>
                    </a:extLst>
                  </p:cNvPr>
                  <p:cNvPicPr>
                    <a:picLocks noGrp="1" noRot="1" noChangeAspect="1" noMove="1" noResize="1" noEditPoints="1" noAdjustHandles="1" noChangeArrowheads="1" noChangeShapeType="1" noCrop="1"/>
                  </p:cNvPicPr>
                  <p:nvPr/>
                </p:nvPicPr>
                <p:blipFill>
                  <a:blip r:embed="rId14"/>
                  <a:stretch>
                    <a:fillRect/>
                  </a:stretch>
                </p:blipFill>
                <p:spPr>
                  <a:xfrm>
                    <a:off x="5778642" y="4584639"/>
                    <a:ext cx="871467" cy="874574"/>
                  </a:xfrm>
                  <a:prstGeom prst="rect">
                    <a:avLst/>
                  </a:prstGeom>
                </p:spPr>
              </p:pic>
            </mc:Fallback>
          </mc:AlternateContent>
        </p:grpSp>
        <p:pic>
          <p:nvPicPr>
            <p:cNvPr id="11" name="Picture 10" descr="A screen shot of a computer&#10;&#10;Description automatically generated">
              <a:extLst>
                <a:ext uri="{FF2B5EF4-FFF2-40B4-BE49-F238E27FC236}">
                  <a16:creationId xmlns:a16="http://schemas.microsoft.com/office/drawing/2014/main" id="{9BB1C1EE-5D97-43B1-AE08-6C65ECE24596}"/>
                </a:ext>
              </a:extLst>
            </p:cNvPr>
            <p:cNvPicPr>
              <a:picLocks noChangeAspect="1"/>
            </p:cNvPicPr>
            <p:nvPr/>
          </p:nvPicPr>
          <p:blipFill>
            <a:blip r:embed="rId6">
              <a:biLevel thresh="25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790024" y="1873478"/>
              <a:ext cx="4123418" cy="4123418"/>
            </a:xfrm>
            <a:prstGeom prst="rect">
              <a:avLst/>
            </a:prstGeom>
            <a:scene3d>
              <a:camera prst="perspectiveLeft"/>
              <a:lightRig rig="threePt" dir="t"/>
            </a:scene3d>
          </p:spPr>
        </p:pic>
        <p:sp>
          <p:nvSpPr>
            <p:cNvPr id="13" name="Oval 12">
              <a:extLst>
                <a:ext uri="{FF2B5EF4-FFF2-40B4-BE49-F238E27FC236}">
                  <a16:creationId xmlns:a16="http://schemas.microsoft.com/office/drawing/2014/main" id="{E2E09FE5-D1B8-4FD5-8DBB-5262EB87F989}"/>
                </a:ext>
              </a:extLst>
            </p:cNvPr>
            <p:cNvSpPr/>
            <p:nvPr/>
          </p:nvSpPr>
          <p:spPr>
            <a:xfrm>
              <a:off x="5722239" y="5249637"/>
              <a:ext cx="266700" cy="323850"/>
            </a:xfrm>
            <a:prstGeom prst="ellipse">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Connector: Elbow 45">
            <a:extLst>
              <a:ext uri="{FF2B5EF4-FFF2-40B4-BE49-F238E27FC236}">
                <a16:creationId xmlns:a16="http://schemas.microsoft.com/office/drawing/2014/main" id="{C9EFA5B4-CB62-45AD-AA6E-82FF2E3D52AE}"/>
              </a:ext>
            </a:extLst>
          </p:cNvPr>
          <p:cNvCxnSpPr>
            <a:cxnSpLocks/>
          </p:cNvCxnSpPr>
          <p:nvPr/>
        </p:nvCxnSpPr>
        <p:spPr>
          <a:xfrm>
            <a:off x="5381625" y="5378078"/>
            <a:ext cx="444236" cy="308217"/>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884EAB1-8479-4CE4-B30D-016C51CA4FCE}"/>
              </a:ext>
            </a:extLst>
          </p:cNvPr>
          <p:cNvCxnSpPr>
            <a:cxnSpLocks/>
          </p:cNvCxnSpPr>
          <p:nvPr/>
        </p:nvCxnSpPr>
        <p:spPr>
          <a:xfrm flipV="1">
            <a:off x="5374164" y="5068913"/>
            <a:ext cx="404478" cy="309165"/>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8CE9A4C-4E69-46B4-AF4B-BA0D98DB9430}"/>
              </a:ext>
            </a:extLst>
          </p:cNvPr>
          <p:cNvCxnSpPr>
            <a:cxnSpLocks/>
          </p:cNvCxnSpPr>
          <p:nvPr/>
        </p:nvCxnSpPr>
        <p:spPr>
          <a:xfrm rot="16200000" flipH="1">
            <a:off x="5978376" y="3814447"/>
            <a:ext cx="567343" cy="401324"/>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38762AA-06ED-45DC-8219-1B02A0EE1AC1}"/>
              </a:ext>
            </a:extLst>
          </p:cNvPr>
          <p:cNvCxnSpPr>
            <a:cxnSpLocks/>
          </p:cNvCxnSpPr>
          <p:nvPr/>
        </p:nvCxnSpPr>
        <p:spPr>
          <a:xfrm rot="16200000" flipH="1">
            <a:off x="5913115" y="3891705"/>
            <a:ext cx="540446" cy="238987"/>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2F94765-4E1E-40D9-95FD-E331BF15DDB7}"/>
              </a:ext>
            </a:extLst>
          </p:cNvPr>
          <p:cNvCxnSpPr>
            <a:cxnSpLocks/>
          </p:cNvCxnSpPr>
          <p:nvPr/>
        </p:nvCxnSpPr>
        <p:spPr>
          <a:xfrm rot="16200000" flipH="1">
            <a:off x="5793822" y="4004500"/>
            <a:ext cx="569744" cy="34616"/>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45175F-F7F9-4EAA-8BF0-933F124EFE70}"/>
              </a:ext>
            </a:extLst>
          </p:cNvPr>
          <p:cNvCxnSpPr>
            <a:cxnSpLocks/>
          </p:cNvCxnSpPr>
          <p:nvPr/>
        </p:nvCxnSpPr>
        <p:spPr>
          <a:xfrm rot="5400000">
            <a:off x="5703760" y="3970240"/>
            <a:ext cx="598831" cy="116423"/>
          </a:xfrm>
          <a:prstGeom prst="bentConnector3">
            <a:avLst>
              <a:gd name="adj1" fmla="val 5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3" name="Title 3">
            <a:extLst>
              <a:ext uri="{FF2B5EF4-FFF2-40B4-BE49-F238E27FC236}">
                <a16:creationId xmlns:a16="http://schemas.microsoft.com/office/drawing/2014/main" id="{5987D6A4-1AC3-4E75-ADB9-95B440DD3EC5}"/>
              </a:ext>
            </a:extLst>
          </p:cNvPr>
          <p:cNvSpPr txBox="1">
            <a:spLocks/>
          </p:cNvSpPr>
          <p:nvPr/>
        </p:nvSpPr>
        <p:spPr>
          <a:xfrm>
            <a:off x="5808190" y="3550616"/>
            <a:ext cx="550656" cy="20163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800" dirty="0"/>
              <a:t>kitchen</a:t>
            </a:r>
          </a:p>
        </p:txBody>
      </p:sp>
      <p:sp>
        <p:nvSpPr>
          <p:cNvPr id="64" name="Title 3">
            <a:extLst>
              <a:ext uri="{FF2B5EF4-FFF2-40B4-BE49-F238E27FC236}">
                <a16:creationId xmlns:a16="http://schemas.microsoft.com/office/drawing/2014/main" id="{0486DFB4-BC26-4F42-93B1-B28C8F2A1333}"/>
              </a:ext>
            </a:extLst>
          </p:cNvPr>
          <p:cNvSpPr txBox="1">
            <a:spLocks/>
          </p:cNvSpPr>
          <p:nvPr/>
        </p:nvSpPr>
        <p:spPr>
          <a:xfrm>
            <a:off x="5128040" y="5177284"/>
            <a:ext cx="550656" cy="20163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800" dirty="0"/>
              <a:t>garage</a:t>
            </a:r>
          </a:p>
        </p:txBody>
      </p:sp>
    </p:spTree>
    <p:extLst>
      <p:ext uri="{BB962C8B-B14F-4D97-AF65-F5344CB8AC3E}">
        <p14:creationId xmlns:p14="http://schemas.microsoft.com/office/powerpoint/2010/main" val="191813120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10/7/2020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spc="300" dirty="0"/>
              <a:t>Using AI and Computer Vision </a:t>
            </a:r>
          </a:p>
          <a:p>
            <a:r>
              <a:rPr lang="en-US" sz="1800" b="1" spc="300" dirty="0"/>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3612726006"/>
      </p:ext>
    </p:extLst>
  </p:cSld>
  <p:clrMapOvr>
    <a:masterClrMapping/>
  </p:clrMapOvr>
  <mc:AlternateContent xmlns:mc="http://schemas.openxmlformats.org/markup-compatibility/2006">
    <mc:Choice xmlns:p14="http://schemas.microsoft.com/office/powerpoint/2010/main" Requires="p14">
      <p:transition p14:dur="250">
        <p:pull/>
      </p:transition>
    </mc:Choice>
    <mc:Fallback>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20</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3009" y="836414"/>
            <a:ext cx="7859191" cy="5412749"/>
          </a:xfrm>
          <a:prstGeom prst="rect">
            <a:avLst/>
          </a:prstGeom>
        </p:spPr>
      </p:pic>
      <p:sp>
        <p:nvSpPr>
          <p:cNvPr id="5" name="Rectangle 4">
            <a:extLst>
              <a:ext uri="{FF2B5EF4-FFF2-40B4-BE49-F238E27FC236}">
                <a16:creationId xmlns:a16="http://schemas.microsoft.com/office/drawing/2014/main" id="{3674602E-3887-1B4D-BE40-55E969238A77}"/>
              </a:ext>
            </a:extLst>
          </p:cNvPr>
          <p:cNvSpPr/>
          <p:nvPr/>
        </p:nvSpPr>
        <p:spPr>
          <a:xfrm>
            <a:off x="193902" y="220270"/>
            <a:ext cx="5317481" cy="584775"/>
          </a:xfrm>
          <a:prstGeom prst="rect">
            <a:avLst/>
          </a:prstGeom>
        </p:spPr>
        <p:txBody>
          <a:bodyPr wrap="none">
            <a:spAutoFit/>
          </a:bodyPr>
          <a:lstStyle/>
          <a:p>
            <a:r>
              <a:rPr lang="en-US" sz="3200" dirty="0"/>
              <a:t>How will the solution help?</a:t>
            </a:r>
          </a:p>
        </p:txBody>
      </p:sp>
    </p:spTree>
    <p:extLst>
      <p:ext uri="{BB962C8B-B14F-4D97-AF65-F5344CB8AC3E}">
        <p14:creationId xmlns:p14="http://schemas.microsoft.com/office/powerpoint/2010/main" val="295076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21</a:t>
            </a:fld>
            <a:endParaRPr lang="en-US"/>
          </a:p>
        </p:txBody>
      </p:sp>
      <p:pic>
        <p:nvPicPr>
          <p:cNvPr id="6" name="Picture 5">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8385" y="517071"/>
            <a:ext cx="6180910" cy="5364049"/>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22</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10/7/2020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23</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10/7/2020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10/7/2020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24</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E2D8-A2F9-4BF3-9080-B333D26F9BC0}"/>
              </a:ext>
            </a:extLst>
          </p:cNvPr>
          <p:cNvSpPr>
            <a:spLocks noGrp="1"/>
          </p:cNvSpPr>
          <p:nvPr>
            <p:ph type="title"/>
          </p:nvPr>
        </p:nvSpPr>
        <p:spPr>
          <a:xfrm>
            <a:off x="237309" y="0"/>
            <a:ext cx="10515600" cy="1325563"/>
          </a:xfrm>
        </p:spPr>
        <p:txBody>
          <a:bodyPr/>
          <a:lstStyle/>
          <a:p>
            <a:r>
              <a:rPr lang="en-US" dirty="0"/>
              <a:t>Major Functional Components</a:t>
            </a:r>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10/7/2020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25</a:t>
            </a:fld>
            <a:endParaRPr lang="en-US"/>
          </a:p>
        </p:txBody>
      </p:sp>
      <p:pic>
        <p:nvPicPr>
          <p:cNvPr id="7" name="Picture 6" descr="Graphical user interface&#10;&#10;Description automatically generated">
            <a:extLst>
              <a:ext uri="{FF2B5EF4-FFF2-40B4-BE49-F238E27FC236}">
                <a16:creationId xmlns:a16="http://schemas.microsoft.com/office/drawing/2014/main" id="{42A98EBD-D986-4EE7-8A50-36D200621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87" y="1185862"/>
            <a:ext cx="10106025" cy="4486275"/>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10/7/2020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27</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10/7/2020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28</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29</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467357654"/>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586145"/>
          </a:xfrm>
          <a:prstGeom prst="rect">
            <a:avLst/>
          </a:prstGeom>
        </p:spPr>
        <p:txBody>
          <a:bodyPr wrap="square">
            <a:spAutoFit/>
          </a:bodyPr>
          <a:lstStyle/>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Artificial Intelligence prone to error due to insufficient training data.</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Mitigation: Implementing a feedback loopback in the beta phase with test users.</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T-2: Challenge to obtain accurate and timely feedback.</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T-2 Mitigation: Implement a feature for users to give feedback if the application operated correctly after completing a move.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Current technology involving machine vision is a challenge.</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Mitigation: Conduct a prototype to mitigate risk of critical errors upon release.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Key developer leaves the project and creates a knowledge gap.</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Mitigation: Ensure team members collaborate and share knowledge equally throughout the projects lift cycle. </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3"/>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fontScale="85000" lnSpcReduction="20000"/>
          </a:bodyPr>
          <a:lstStyle/>
          <a:p>
            <a:r>
              <a:rPr lang="en-US" dirty="0"/>
              <a:t>Team Biography: 4</a:t>
            </a:r>
          </a:p>
          <a:p>
            <a:r>
              <a:rPr lang="en-US" dirty="0"/>
              <a:t>The Problem: 5-13</a:t>
            </a:r>
          </a:p>
          <a:p>
            <a:pPr lvl="1"/>
            <a:r>
              <a:rPr lang="en-US" dirty="0"/>
              <a:t>Problem Statement: 5</a:t>
            </a:r>
          </a:p>
          <a:p>
            <a:pPr lvl="1"/>
            <a:r>
              <a:rPr lang="en-US" dirty="0"/>
              <a:t>Problem Characteristics: 6-10</a:t>
            </a:r>
          </a:p>
          <a:p>
            <a:pPr lvl="1"/>
            <a:r>
              <a:rPr lang="en-US" dirty="0"/>
              <a:t>Summary: 11</a:t>
            </a:r>
          </a:p>
          <a:p>
            <a:pPr lvl="1"/>
            <a:r>
              <a:rPr lang="en-US" dirty="0"/>
              <a:t>Current Process Flow: 12-13</a:t>
            </a:r>
          </a:p>
          <a:p>
            <a:r>
              <a:rPr lang="en-US" dirty="0"/>
              <a:t>The Solution: 14 – 21</a:t>
            </a:r>
          </a:p>
          <a:p>
            <a:pPr lvl="1"/>
            <a:r>
              <a:rPr lang="en-US" dirty="0"/>
              <a:t>Solution Statement: 14</a:t>
            </a:r>
          </a:p>
          <a:p>
            <a:pPr lvl="1"/>
            <a:r>
              <a:rPr lang="en-US" dirty="0"/>
              <a:t>Solution Characteristics: 15</a:t>
            </a:r>
          </a:p>
          <a:p>
            <a:pPr lvl="1"/>
            <a:r>
              <a:rPr lang="en-US" dirty="0"/>
              <a:t>New Process Flow: 16-19</a:t>
            </a:r>
          </a:p>
          <a:p>
            <a:pPr lvl="1"/>
            <a:r>
              <a:rPr lang="en-US" dirty="0"/>
              <a:t>Feedback Loop: 20</a:t>
            </a:r>
          </a:p>
          <a:p>
            <a:pPr lvl="1"/>
            <a:r>
              <a:rPr lang="en-US" dirty="0"/>
              <a:t>Functional Components: 21</a:t>
            </a:r>
          </a:p>
          <a:p>
            <a:r>
              <a:rPr lang="en-US" dirty="0"/>
              <a:t>References: 29</a:t>
            </a:r>
          </a:p>
          <a:p>
            <a:r>
              <a:rPr lang="en-US" dirty="0"/>
              <a:t>Glossary: 30</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10/7/2020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30</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632311"/>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End user is inexperienced with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Mitigation: Implement a tutorial on how to use the application and provide a help feature.</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End user finds UI challenging to operate.</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Mitigation: Implement analytics for tracking when a user stop using the application.</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End users are not satisfied with the recommendations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Mitigation: Implement a customer feedback feature that allows the users to disclose his/her issues with the applications.</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End user doesn’t follow the guidelines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Mitigation: Implement a feature that allows the user to repeat/reset certain steps in the application as they progress.</a:t>
            </a:r>
          </a:p>
        </p:txBody>
      </p:sp>
      <p:pic>
        <p:nvPicPr>
          <p:cNvPr id="8" name="Picture 7" descr="Chart&#10;&#10;Description automatically generated">
            <a:extLst>
              <a:ext uri="{FF2B5EF4-FFF2-40B4-BE49-F238E27FC236}">
                <a16:creationId xmlns:a16="http://schemas.microsoft.com/office/drawing/2014/main" id="{F769588E-2E26-3D4F-9036-9BFA3B13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2" y="1117601"/>
            <a:ext cx="6241921" cy="4322030"/>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78A5B4-4938-4824-BD95-801D12E95FCD}"/>
              </a:ext>
            </a:extLst>
          </p:cNvPr>
          <p:cNvSpPr>
            <a:spLocks noGrp="1"/>
          </p:cNvSpPr>
          <p:nvPr>
            <p:ph type="title"/>
          </p:nvPr>
        </p:nvSpPr>
        <p:spPr>
          <a:xfrm>
            <a:off x="185057" y="0"/>
            <a:ext cx="3511732" cy="2239698"/>
          </a:xfrm>
        </p:spPr>
        <p:txBody>
          <a:bodyPr/>
          <a:lstStyle/>
          <a:p>
            <a:r>
              <a:rPr lang="en-US" dirty="0"/>
              <a:t>The Competition</a:t>
            </a:r>
          </a:p>
        </p:txBody>
      </p:sp>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10/7/2020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31</a:t>
            </a:fld>
            <a:endParaRPr lang="en-US"/>
          </a:p>
        </p:txBody>
      </p:sp>
      <p:pic>
        <p:nvPicPr>
          <p:cNvPr id="6" name="Picture 5">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38600" y="381363"/>
            <a:ext cx="7907382" cy="5930537"/>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32</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33</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10/7/2020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34</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10/7/2020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10/7/2020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1" y="3516312"/>
              <a:ext cx="2285999" cy="2286001"/>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0"/>
              <a:ext cx="2300897"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967737"/>
            <a:ext cx="4829312" cy="4922525"/>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
        <p:nvSpPr>
          <p:cNvPr id="9" name="Content Placeholder 8">
            <a:extLst>
              <a:ext uri="{FF2B5EF4-FFF2-40B4-BE49-F238E27FC236}">
                <a16:creationId xmlns:a16="http://schemas.microsoft.com/office/drawing/2014/main" id="{D97CD65E-F202-7946-A71B-2120A9432ED9}"/>
              </a:ext>
            </a:extLst>
          </p:cNvPr>
          <p:cNvSpPr>
            <a:spLocks noGrp="1"/>
          </p:cNvSpPr>
          <p:nvPr>
            <p:ph idx="1"/>
          </p:nvPr>
        </p:nvSpPr>
        <p:spPr>
          <a:xfrm>
            <a:off x="838200" y="1825625"/>
            <a:ext cx="5041900" cy="4351338"/>
          </a:xfrm>
        </p:spPr>
        <p:txBody>
          <a:bodyPr/>
          <a:lstStyle/>
          <a:p>
            <a:pPr marL="0" indent="0">
              <a:buNone/>
            </a:pPr>
            <a:endParaRPr lang="en-US" dirty="0"/>
          </a:p>
        </p:txBody>
      </p:sp>
      <p:pic>
        <p:nvPicPr>
          <p:cNvPr id="1028" name="Picture 4" descr="people laying under cardboard boxes in a room holding up a help sign">
            <a:extLst>
              <a:ext uri="{FF2B5EF4-FFF2-40B4-BE49-F238E27FC236}">
                <a16:creationId xmlns:a16="http://schemas.microsoft.com/office/drawing/2014/main" id="{A9AC0EEB-AE38-004F-BF81-2AAA66CE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485899"/>
            <a:ext cx="5829300" cy="3886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DA8111-4884-0E4F-8542-340F5597A06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10/7/2020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6</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2039695053"/>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3220994265"/>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7</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10/7/2020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762000" y="101291"/>
            <a:ext cx="10515600" cy="1325563"/>
          </a:xfrm>
        </p:spPr>
        <p:txBody>
          <a:bodyPr>
            <a:noAutofit/>
          </a:bodyPr>
          <a:lstStyle/>
          <a:p>
            <a:pPr algn="ctr"/>
            <a:r>
              <a:rPr lang="en-US" sz="3200" dirty="0">
                <a:solidFill>
                  <a:srgbClr val="6DD1A1"/>
                </a:solidFill>
              </a:rPr>
              <a:t>Loading can be a major issue</a:t>
            </a:r>
          </a:p>
        </p:txBody>
      </p:sp>
      <p:sp>
        <p:nvSpPr>
          <p:cNvPr id="8" name="Content Placeholder 7">
            <a:extLst>
              <a:ext uri="{FF2B5EF4-FFF2-40B4-BE49-F238E27FC236}">
                <a16:creationId xmlns:a16="http://schemas.microsoft.com/office/drawing/2014/main" id="{7D26A611-06BB-4DC9-B7E6-6F39FD7226AC}"/>
              </a:ext>
            </a:extLst>
          </p:cNvPr>
          <p:cNvSpPr>
            <a:spLocks noGrp="1"/>
          </p:cNvSpPr>
          <p:nvPr>
            <p:ph sz="half" idx="1"/>
          </p:nvPr>
        </p:nvSpPr>
        <p:spPr/>
        <p:txBody>
          <a:bodyPr/>
          <a:lstStyle/>
          <a:p>
            <a:r>
              <a:rPr lang="en-US" dirty="0">
                <a:solidFill>
                  <a:srgbClr val="6DD1A1"/>
                </a:solidFill>
              </a:rPr>
              <a:t>Poor loading can cause</a:t>
            </a:r>
          </a:p>
          <a:p>
            <a:pPr lvl="1"/>
            <a:r>
              <a:rPr lang="en-US" dirty="0">
                <a:solidFill>
                  <a:srgbClr val="6DD1A1"/>
                </a:solidFill>
              </a:rPr>
              <a:t>Property damage</a:t>
            </a:r>
          </a:p>
          <a:p>
            <a:pPr lvl="1"/>
            <a:r>
              <a:rPr lang="en-US" dirty="0">
                <a:solidFill>
                  <a:srgbClr val="6DD1A1"/>
                </a:solidFill>
              </a:rPr>
              <a:t>Car accidents</a:t>
            </a:r>
            <a:br>
              <a:rPr lang="en-US" dirty="0">
                <a:solidFill>
                  <a:srgbClr val="6DD1A1"/>
                </a:solidFill>
              </a:rPr>
            </a:br>
            <a:br>
              <a:rPr lang="en-US" dirty="0">
                <a:solidFill>
                  <a:srgbClr val="6DD1A1"/>
                </a:solidFill>
              </a:rPr>
            </a:br>
            <a:endParaRPr lang="en-US" dirty="0">
              <a:solidFill>
                <a:srgbClr val="6DD1A1"/>
              </a:solidFill>
            </a:endParaRPr>
          </a:p>
          <a:p>
            <a:r>
              <a:rPr lang="en-US" dirty="0">
                <a:solidFill>
                  <a:srgbClr val="6DD1A1"/>
                </a:solidFill>
              </a:rPr>
              <a:t>An estimated </a:t>
            </a:r>
            <a:r>
              <a:rPr lang="en-US" b="1" dirty="0">
                <a:solidFill>
                  <a:srgbClr val="6DD1A1"/>
                </a:solidFill>
              </a:rPr>
              <a:t>50,000</a:t>
            </a:r>
            <a:r>
              <a:rPr lang="en-US" dirty="0">
                <a:solidFill>
                  <a:srgbClr val="6DD1A1"/>
                </a:solidFill>
              </a:rPr>
              <a:t> accidents related to trailer towing occur each year.</a:t>
            </a:r>
            <a:endParaRPr lang="en-US" dirty="0"/>
          </a:p>
        </p:txBody>
      </p:sp>
      <p:pic>
        <p:nvPicPr>
          <p:cNvPr id="11" name="Content Placeholder 10" descr="A truck is parked in front of a building&#10;&#10;Description automatically generated">
            <a:extLst>
              <a:ext uri="{FF2B5EF4-FFF2-40B4-BE49-F238E27FC236}">
                <a16:creationId xmlns:a16="http://schemas.microsoft.com/office/drawing/2014/main" id="{86FFB1AA-02CC-4709-BB70-C8D08D2899B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2202" y="1473019"/>
            <a:ext cx="5723708" cy="4292781"/>
          </a:xfrm>
        </p:spPr>
      </p:pic>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10/7/2020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Hayesbc.com</a:t>
            </a:r>
            <a:endParaRPr lang="en-US" dirty="0">
              <a:solidFill>
                <a:schemeClr val="bg1"/>
              </a:solidFill>
            </a:endParaRPr>
          </a:p>
        </p:txBody>
      </p:sp>
      <p:sp>
        <p:nvSpPr>
          <p:cNvPr id="12" name="TextBox 11">
            <a:extLst>
              <a:ext uri="{FF2B5EF4-FFF2-40B4-BE49-F238E27FC236}">
                <a16:creationId xmlns:a16="http://schemas.microsoft.com/office/drawing/2014/main" id="{3C084D43-E5C4-49BF-857D-141FC3495AE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5240"/>
            <a:ext cx="10515600" cy="1325563"/>
          </a:xfrm>
        </p:spPr>
        <p:txBody>
          <a:bodyPr>
            <a:noAutofit/>
          </a:bodyPr>
          <a:lstStyle/>
          <a:p>
            <a:pPr algn="ctr"/>
            <a:r>
              <a:rPr lang="en-US" sz="3200" dirty="0">
                <a:solidFill>
                  <a:srgbClr val="6DD1A1"/>
                </a:solidFill>
              </a:rPr>
              <a:t>Major Truck Loading Considerations </a:t>
            </a:r>
          </a:p>
        </p:txBody>
      </p:sp>
      <p:sp>
        <p:nvSpPr>
          <p:cNvPr id="14" name="Text Placeholder 13">
            <a:extLst>
              <a:ext uri="{FF2B5EF4-FFF2-40B4-BE49-F238E27FC236}">
                <a16:creationId xmlns:a16="http://schemas.microsoft.com/office/drawing/2014/main" id="{FE0CC900-DEB3-4373-B7EA-A1337218367C}"/>
              </a:ext>
            </a:extLst>
          </p:cNvPr>
          <p:cNvSpPr>
            <a:spLocks noGrp="1"/>
          </p:cNvSpPr>
          <p:nvPr>
            <p:ph type="body" idx="1"/>
          </p:nvPr>
        </p:nvSpPr>
        <p:spPr>
          <a:xfrm>
            <a:off x="434364" y="1622874"/>
            <a:ext cx="5157787" cy="823912"/>
          </a:xfrm>
        </p:spPr>
        <p:txBody>
          <a:bodyPr/>
          <a:lstStyle/>
          <a:p>
            <a:r>
              <a:rPr lang="en-US" dirty="0">
                <a:solidFill>
                  <a:srgbClr val="6DD1A1"/>
                </a:solidFill>
              </a:rPr>
              <a:t>Weight distribution</a:t>
            </a:r>
          </a:p>
          <a:p>
            <a:endParaRPr lang="en-US" dirty="0"/>
          </a:p>
        </p:txBody>
      </p:sp>
      <p:pic>
        <p:nvPicPr>
          <p:cNvPr id="22" name="Content Placeholder 21" descr="Diagram&#10;&#10;Description automatically generated">
            <a:extLst>
              <a:ext uri="{FF2B5EF4-FFF2-40B4-BE49-F238E27FC236}">
                <a16:creationId xmlns:a16="http://schemas.microsoft.com/office/drawing/2014/main" id="{46D2B42E-0BA4-4400-B944-3D8B6E2F850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364" y="2505075"/>
            <a:ext cx="5862007" cy="2674954"/>
          </a:xfrm>
        </p:spPr>
      </p:pic>
      <p:sp>
        <p:nvSpPr>
          <p:cNvPr id="15" name="Text Placeholder 14">
            <a:extLst>
              <a:ext uri="{FF2B5EF4-FFF2-40B4-BE49-F238E27FC236}">
                <a16:creationId xmlns:a16="http://schemas.microsoft.com/office/drawing/2014/main" id="{DB93785A-3597-4A57-A28E-F075C6B20A69}"/>
              </a:ext>
            </a:extLst>
          </p:cNvPr>
          <p:cNvSpPr>
            <a:spLocks noGrp="1"/>
          </p:cNvSpPr>
          <p:nvPr>
            <p:ph type="body" sz="quarter" idx="3"/>
          </p:nvPr>
        </p:nvSpPr>
        <p:spPr>
          <a:xfrm>
            <a:off x="6574448" y="1557892"/>
            <a:ext cx="5183188" cy="823912"/>
          </a:xfrm>
        </p:spPr>
        <p:txBody>
          <a:bodyPr/>
          <a:lstStyle/>
          <a:p>
            <a:r>
              <a:rPr lang="en-US" dirty="0">
                <a:solidFill>
                  <a:srgbClr val="6DD1A1"/>
                </a:solidFill>
              </a:rPr>
              <a:t>Protecting fragile items</a:t>
            </a:r>
            <a:endParaRPr lang="en-US" dirty="0"/>
          </a:p>
          <a:p>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10/7/2020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9</a:t>
            </a:fld>
            <a:endParaRPr lang="en-US" dirty="0"/>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pic>
        <p:nvPicPr>
          <p:cNvPr id="25" name="Content Placeholder 24" descr="A picture containing building, outdoor, wooden, brick&#10;&#10;Description automatically generated">
            <a:extLst>
              <a:ext uri="{FF2B5EF4-FFF2-40B4-BE49-F238E27FC236}">
                <a16:creationId xmlns:a16="http://schemas.microsoft.com/office/drawing/2014/main" id="{F7FB0B96-73F1-40C4-8041-6382C26FB3B4}"/>
              </a:ext>
            </a:extLst>
          </p:cNvPr>
          <p:cNvPicPr>
            <a:picLocks noGrp="1" noChangeAspect="1"/>
          </p:cNvPicPr>
          <p:nvPr>
            <p:ph sz="quarter" idx="4"/>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74448" y="2564967"/>
            <a:ext cx="5183188" cy="2462014"/>
          </a:xfrm>
        </p:spPr>
      </p:pic>
      <p:sp>
        <p:nvSpPr>
          <p:cNvPr id="23" name="TextBox 22">
            <a:extLst>
              <a:ext uri="{FF2B5EF4-FFF2-40B4-BE49-F238E27FC236}">
                <a16:creationId xmlns:a16="http://schemas.microsoft.com/office/drawing/2014/main" id="{08E7899F-E412-4BBB-B910-279275FC151A}"/>
              </a:ext>
            </a:extLst>
          </p:cNvPr>
          <p:cNvSpPr txBox="1"/>
          <p:nvPr/>
        </p:nvSpPr>
        <p:spPr>
          <a:xfrm>
            <a:off x="839788" y="5524171"/>
            <a:ext cx="5157787" cy="230832"/>
          </a:xfrm>
          <a:prstGeom prst="rect">
            <a:avLst/>
          </a:prstGeom>
          <a:noFill/>
        </p:spPr>
        <p:txBody>
          <a:bodyPr wrap="square" rtlCol="0">
            <a:spAutoFit/>
          </a:bodyPr>
          <a:lstStyle/>
          <a:p>
            <a:r>
              <a:rPr lang="en-US" sz="900">
                <a:hlinkClick r:id="rId4" tooltip="https://courses.lumenlearning.com/suny-osuniversityphysics/chapter/12-1-conditions-for-static-equilibrium/"/>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2199</TotalTime>
  <Words>2040</Words>
  <Application>Microsoft Office PowerPoint</Application>
  <PresentationFormat>Widescreen</PresentationFormat>
  <Paragraphs>344</Paragraphs>
  <Slides>34</Slides>
  <Notes>28</Notes>
  <HiddenSlides>2</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Professional Movers Are Costly</vt:lpstr>
      <vt:lpstr>PowerPoint Presentation</vt:lpstr>
      <vt:lpstr>Loading can be a major issue</vt:lpstr>
      <vt:lpstr>Major Truck Loading Considerations </vt:lpstr>
      <vt:lpstr>Figuring out what to rent is hard!</vt:lpstr>
      <vt:lpstr>Current Process</vt:lpstr>
      <vt:lpstr>Summary</vt:lpstr>
      <vt:lpstr>PowerPoint Presentation</vt:lpstr>
      <vt:lpstr>Load.In gives your move a game plan</vt:lpstr>
      <vt:lpstr>PowerPoint Presentation</vt:lpstr>
      <vt:lpstr>1. Use a phone camera to capture multiple images of objects that need to be loaded.</vt:lpstr>
      <vt:lpstr>2. Using photogrammetry, create 3D models from those images</vt:lpstr>
      <vt:lpstr>3. Calculate optimal loading configuration and provide loading instructions to the user</vt:lpstr>
      <vt:lpstr>4. The user can navigate a 3D map showing the location of every box in the truck</vt:lpstr>
      <vt:lpstr>PowerPoint Presentation</vt:lpstr>
      <vt:lpstr>PowerPoint Presentation</vt:lpstr>
      <vt:lpstr>PowerPoint Presentation</vt:lpstr>
      <vt:lpstr>PowerPoint Presentation</vt:lpstr>
      <vt:lpstr>Feedback Loop</vt:lpstr>
      <vt:lpstr>Major Functional Components</vt:lpstr>
      <vt:lpstr>What Load.In Will Do</vt:lpstr>
      <vt:lpstr>PowerPoint Presentation</vt:lpstr>
      <vt:lpstr>Per the rubric, add “Market analysis &amp; benefits to the customer base” here </vt:lpstr>
      <vt:lpstr>PowerPoint Presentation</vt:lpstr>
      <vt:lpstr>PowerPoint Presentation</vt:lpstr>
      <vt:lpstr>The Competition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163</cp:revision>
  <dcterms:created xsi:type="dcterms:W3CDTF">2020-09-10T01:29:18Z</dcterms:created>
  <dcterms:modified xsi:type="dcterms:W3CDTF">2020-10-08T03:18:09Z</dcterms:modified>
</cp:coreProperties>
</file>